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84" r:id="rId2"/>
  </p:sldMasterIdLst>
  <p:sldIdLst>
    <p:sldId id="290" r:id="rId3"/>
    <p:sldId id="257" r:id="rId4"/>
    <p:sldId id="293" r:id="rId5"/>
    <p:sldId id="291" r:id="rId6"/>
    <p:sldId id="294" r:id="rId7"/>
    <p:sldId id="292" r:id="rId8"/>
    <p:sldId id="295" r:id="rId9"/>
    <p:sldId id="296" r:id="rId10"/>
    <p:sldId id="297" r:id="rId11"/>
    <p:sldId id="301" r:id="rId12"/>
    <p:sldId id="302" r:id="rId13"/>
    <p:sldId id="303" r:id="rId14"/>
    <p:sldId id="304" r:id="rId15"/>
    <p:sldId id="305" r:id="rId16"/>
    <p:sldId id="306" r:id="rId17"/>
    <p:sldId id="307" r:id="rId18"/>
    <p:sldId id="317" r:id="rId19"/>
    <p:sldId id="311" r:id="rId20"/>
    <p:sldId id="312" r:id="rId21"/>
    <p:sldId id="316" r:id="rId22"/>
    <p:sldId id="313" r:id="rId23"/>
    <p:sldId id="314" r:id="rId24"/>
  </p:sldIdLst>
  <p:sldSz cx="118872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85900" y="1122363"/>
            <a:ext cx="8915400" cy="2387600"/>
          </a:xfrm>
        </p:spPr>
        <p:txBody>
          <a:bodyPr anchor="b"/>
          <a:lstStyle>
            <a:lvl1pPr algn="ctr">
              <a:defRPr sz="5850"/>
            </a:lvl1pPr>
          </a:lstStyle>
          <a:p>
            <a:r>
              <a:rPr lang="en-US" smtClean="0"/>
              <a:t>Click to edit Master title style</a:t>
            </a:r>
            <a:endParaRPr lang="en-US" dirty="0"/>
          </a:p>
        </p:txBody>
      </p:sp>
      <p:sp>
        <p:nvSpPr>
          <p:cNvPr id="3" name="Subtitle 2"/>
          <p:cNvSpPr>
            <a:spLocks noGrp="1"/>
          </p:cNvSpPr>
          <p:nvPr>
            <p:ph type="subTitle" idx="1"/>
          </p:nvPr>
        </p:nvSpPr>
        <p:spPr>
          <a:xfrm>
            <a:off x="1485900" y="3602038"/>
            <a:ext cx="8915400" cy="1655762"/>
          </a:xfr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3339EB5-B56A-6F49-8268-42CBE3A77E5A}" type="datetimeFigureOut">
              <a:rPr lang="en-NG" smtClean="0"/>
              <a:t>28 Jun 2022</a:t>
            </a:fld>
            <a:endParaRPr lang="en-NG"/>
          </a:p>
        </p:txBody>
      </p:sp>
      <p:sp>
        <p:nvSpPr>
          <p:cNvPr id="5" name="Footer Placeholder 4"/>
          <p:cNvSpPr>
            <a:spLocks noGrp="1"/>
          </p:cNvSpPr>
          <p:nvPr>
            <p:ph type="ftr" sz="quarter" idx="11"/>
          </p:nvPr>
        </p:nvSpPr>
        <p:spPr/>
        <p:txBody>
          <a:bodyPr/>
          <a:lstStyle/>
          <a:p>
            <a:endParaRPr lang="en-NG"/>
          </a:p>
        </p:txBody>
      </p:sp>
      <p:sp>
        <p:nvSpPr>
          <p:cNvPr id="6" name="Slide Number Placeholder 5"/>
          <p:cNvSpPr>
            <a:spLocks noGrp="1"/>
          </p:cNvSpPr>
          <p:nvPr>
            <p:ph type="sldNum" sz="quarter" idx="12"/>
          </p:nvPr>
        </p:nvSpPr>
        <p:spPr/>
        <p:txBody>
          <a:bodyPr/>
          <a:lstStyle/>
          <a:p>
            <a:fld id="{3A00F266-00E6-084A-A4B5-129A0BA0AD00}" type="slidenum">
              <a:rPr lang="en-NG" smtClean="0"/>
              <a:t>‹#›</a:t>
            </a:fld>
            <a:endParaRPr lang="en-NG"/>
          </a:p>
        </p:txBody>
      </p:sp>
      <p:sp>
        <p:nvSpPr>
          <p:cNvPr id="7" name="Do not remove" hidden="1"/>
          <p:cNvSpPr/>
          <p:nvPr userDrawn="1">
            <p:custDataLst>
              <p:tags r:id="rId1"/>
            </p:custDataLst>
          </p:nvPr>
        </p:nvSpPr>
        <p:spPr>
          <a:xfrm>
            <a:off x="0" y="0"/>
            <a:ext cx="12383"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154" tIns="44577" rIns="89154" bIns="44577" numCol="1" spcCol="0" rtlCol="0" fromWordArt="0" anchor="ctr" anchorCtr="0" forceAA="0" compatLnSpc="1">
            <a:prstTxWarp prst="textNoShape">
              <a:avLst/>
            </a:prstTxWarp>
            <a:noAutofit/>
          </a:bodyPr>
          <a:lstStyle/>
          <a:p>
            <a:pPr algn="ctr"/>
            <a:endParaRPr lang="en-US" sz="1755"/>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1887200" cy="6858000"/>
          </a:xfrm>
          <a:prstGeom prst="rect">
            <a:avLst/>
          </a:prstGeom>
        </p:spPr>
      </p:pic>
    </p:spTree>
    <p:extLst>
      <p:ext uri="{BB962C8B-B14F-4D97-AF65-F5344CB8AC3E}">
        <p14:creationId xmlns:p14="http://schemas.microsoft.com/office/powerpoint/2010/main" val="422516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339EB5-B56A-6F49-8268-42CBE3A77E5A}" type="datetimeFigureOut">
              <a:rPr lang="en-NG" smtClean="0"/>
              <a:t>28 Jun 2022</a:t>
            </a:fld>
            <a:endParaRPr lang="en-NG"/>
          </a:p>
        </p:txBody>
      </p:sp>
      <p:sp>
        <p:nvSpPr>
          <p:cNvPr id="5" name="Footer Placeholder 4"/>
          <p:cNvSpPr>
            <a:spLocks noGrp="1"/>
          </p:cNvSpPr>
          <p:nvPr>
            <p:ph type="ftr" sz="quarter" idx="11"/>
          </p:nvPr>
        </p:nvSpPr>
        <p:spPr/>
        <p:txBody>
          <a:bodyPr/>
          <a:lstStyle/>
          <a:p>
            <a:endParaRPr lang="en-NG"/>
          </a:p>
        </p:txBody>
      </p:sp>
      <p:sp>
        <p:nvSpPr>
          <p:cNvPr id="6" name="Slide Number Placeholder 5"/>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1763457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6777" y="365125"/>
            <a:ext cx="2563178"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7245" y="365125"/>
            <a:ext cx="7540943"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339EB5-B56A-6F49-8268-42CBE3A77E5A}" type="datetimeFigureOut">
              <a:rPr lang="en-NG" smtClean="0"/>
              <a:t>28 Jun 2022</a:t>
            </a:fld>
            <a:endParaRPr lang="en-NG"/>
          </a:p>
        </p:txBody>
      </p:sp>
      <p:sp>
        <p:nvSpPr>
          <p:cNvPr id="5" name="Footer Placeholder 4"/>
          <p:cNvSpPr>
            <a:spLocks noGrp="1"/>
          </p:cNvSpPr>
          <p:nvPr>
            <p:ph type="ftr" sz="quarter" idx="11"/>
          </p:nvPr>
        </p:nvSpPr>
        <p:spPr/>
        <p:txBody>
          <a:bodyPr/>
          <a:lstStyle/>
          <a:p>
            <a:endParaRPr lang="en-NG"/>
          </a:p>
        </p:txBody>
      </p:sp>
      <p:sp>
        <p:nvSpPr>
          <p:cNvPr id="6" name="Slide Number Placeholder 5"/>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2486745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Do not remove" hidden="1"/>
          <p:cNvSpPr/>
          <p:nvPr userDrawn="1">
            <p:custDataLst>
              <p:tags r:id="rId1"/>
            </p:custDataLst>
          </p:nvPr>
        </p:nvSpPr>
        <p:spPr>
          <a:xfrm>
            <a:off x="0" y="0"/>
            <a:ext cx="12383"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1887200" cy="6858000"/>
          </a:xfrm>
          <a:prstGeom prst="rect">
            <a:avLst/>
          </a:prstGeom>
        </p:spPr>
      </p:pic>
    </p:spTree>
    <p:extLst>
      <p:ext uri="{BB962C8B-B14F-4D97-AF65-F5344CB8AC3E}">
        <p14:creationId xmlns:p14="http://schemas.microsoft.com/office/powerpoint/2010/main" val="10731008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0" name="Do not remove" hidden="1"/>
          <p:cNvSpPr/>
          <p:nvPr userDrawn="1">
            <p:custDataLst>
              <p:tags r:id="rId1"/>
            </p:custDataLst>
          </p:nvPr>
        </p:nvSpPr>
        <p:spPr>
          <a:xfrm>
            <a:off x="0" y="0"/>
            <a:ext cx="12383"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1887200" cy="6858000"/>
          </a:xfrm>
          <a:prstGeom prst="rect">
            <a:avLst/>
          </a:prstGeom>
        </p:spPr>
      </p:pic>
      <p:sp>
        <p:nvSpPr>
          <p:cNvPr id="9" name="Rectangle 8"/>
          <p:cNvSpPr/>
          <p:nvPr userDrawn="1"/>
        </p:nvSpPr>
        <p:spPr>
          <a:xfrm>
            <a:off x="0" y="0"/>
            <a:ext cx="11887200" cy="6858000"/>
          </a:xfrm>
          <a:prstGeom prst="rect">
            <a:avLst/>
          </a:prstGeom>
          <a:solidFill>
            <a:schemeClr val="tx1">
              <a:alpha val="5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257921059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1887201" cy="6821714"/>
          </a:xfrm>
          <a:prstGeom prst="rect">
            <a:avLst/>
          </a:prstGeom>
        </p:spPr>
      </p:pic>
      <p:sp>
        <p:nvSpPr>
          <p:cNvPr id="11" name="Rectangle 10"/>
          <p:cNvSpPr/>
          <p:nvPr userDrawn="1"/>
        </p:nvSpPr>
        <p:spPr>
          <a:xfrm>
            <a:off x="0" y="7258"/>
            <a:ext cx="11887201" cy="6814457"/>
          </a:xfrm>
          <a:prstGeom prst="rect">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273154852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1887200" cy="6858000"/>
          </a:xfrm>
          <a:prstGeom prst="rect">
            <a:avLst/>
          </a:prstGeom>
        </p:spPr>
      </p:pic>
    </p:spTree>
    <p:extLst>
      <p:ext uri="{BB962C8B-B14F-4D97-AF65-F5344CB8AC3E}">
        <p14:creationId xmlns:p14="http://schemas.microsoft.com/office/powerpoint/2010/main" val="9002105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85900" y="1122363"/>
            <a:ext cx="8915400" cy="2387600"/>
          </a:xfrm>
        </p:spPr>
        <p:txBody>
          <a:bodyPr anchor="b"/>
          <a:lstStyle>
            <a:lvl1pPr algn="ctr">
              <a:defRPr sz="5850"/>
            </a:lvl1pPr>
          </a:lstStyle>
          <a:p>
            <a:r>
              <a:rPr lang="en-US" smtClean="0"/>
              <a:t>Click to edit Master title style</a:t>
            </a:r>
            <a:endParaRPr lang="en-US" dirty="0"/>
          </a:p>
        </p:txBody>
      </p:sp>
      <p:sp>
        <p:nvSpPr>
          <p:cNvPr id="3" name="Subtitle 2"/>
          <p:cNvSpPr>
            <a:spLocks noGrp="1"/>
          </p:cNvSpPr>
          <p:nvPr>
            <p:ph type="subTitle" idx="1"/>
          </p:nvPr>
        </p:nvSpPr>
        <p:spPr>
          <a:xfrm>
            <a:off x="1485900" y="3602038"/>
            <a:ext cx="8915400" cy="1655762"/>
          </a:xfr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60E9687-49AA-475A-8659-635CAE128B54}" type="datetimeFigureOut">
              <a:rPr lang="en-US" smtClean="0"/>
              <a:t>6/28/2022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2643861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Do not remove" hidden="1"/>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0E9687-49AA-475A-8659-635CAE128B54}" type="datetimeFigureOut">
              <a:rPr lang="en-US" smtClean="0"/>
              <a:t>6/28/2022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32612053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Do not remove" hidden="1"/>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1054" y="1709739"/>
            <a:ext cx="10252710" cy="2852737"/>
          </a:xfrm>
        </p:spPr>
        <p:txBody>
          <a:bodyPr anchor="b"/>
          <a:lstStyle>
            <a:lvl1pPr>
              <a:defRPr sz="5850"/>
            </a:lvl1pPr>
          </a:lstStyle>
          <a:p>
            <a:r>
              <a:rPr lang="en-US" smtClean="0"/>
              <a:t>Click to edit Master title style</a:t>
            </a:r>
            <a:endParaRPr lang="en-US" dirty="0"/>
          </a:p>
        </p:txBody>
      </p:sp>
      <p:sp>
        <p:nvSpPr>
          <p:cNvPr id="3" name="Text Placeholder 2"/>
          <p:cNvSpPr>
            <a:spLocks noGrp="1"/>
          </p:cNvSpPr>
          <p:nvPr>
            <p:ph type="body" idx="1"/>
          </p:nvPr>
        </p:nvSpPr>
        <p:spPr>
          <a:xfrm>
            <a:off x="811054" y="4589464"/>
            <a:ext cx="10252710" cy="1500187"/>
          </a:xfrm>
        </p:spPr>
        <p:txBody>
          <a:bodyPr/>
          <a:lstStyle>
            <a:lvl1pPr marL="0" indent="0">
              <a:buNone/>
              <a:defRPr sz="2340">
                <a:solidFill>
                  <a:schemeClr val="tx1">
                    <a:tint val="75000"/>
                  </a:schemeClr>
                </a:solidFill>
              </a:defRPr>
            </a:lvl1pPr>
            <a:lvl2pPr marL="445770" indent="0">
              <a:buNone/>
              <a:defRPr sz="1950">
                <a:solidFill>
                  <a:schemeClr val="tx1">
                    <a:tint val="75000"/>
                  </a:schemeClr>
                </a:solidFill>
              </a:defRPr>
            </a:lvl2pPr>
            <a:lvl3pPr marL="891540" indent="0">
              <a:buNone/>
              <a:defRPr sz="1755">
                <a:solidFill>
                  <a:schemeClr val="tx1">
                    <a:tint val="75000"/>
                  </a:schemeClr>
                </a:solidFill>
              </a:defRPr>
            </a:lvl3pPr>
            <a:lvl4pPr marL="1337310" indent="0">
              <a:buNone/>
              <a:defRPr sz="1560">
                <a:solidFill>
                  <a:schemeClr val="tx1">
                    <a:tint val="75000"/>
                  </a:schemeClr>
                </a:solidFill>
              </a:defRPr>
            </a:lvl4pPr>
            <a:lvl5pPr marL="1783080" indent="0">
              <a:buNone/>
              <a:defRPr sz="1560">
                <a:solidFill>
                  <a:schemeClr val="tx1">
                    <a:tint val="75000"/>
                  </a:schemeClr>
                </a:solidFill>
              </a:defRPr>
            </a:lvl5pPr>
            <a:lvl6pPr marL="2228850" indent="0">
              <a:buNone/>
              <a:defRPr sz="1560">
                <a:solidFill>
                  <a:schemeClr val="tx1">
                    <a:tint val="75000"/>
                  </a:schemeClr>
                </a:solidFill>
              </a:defRPr>
            </a:lvl6pPr>
            <a:lvl7pPr marL="2674620" indent="0">
              <a:buNone/>
              <a:defRPr sz="1560">
                <a:solidFill>
                  <a:schemeClr val="tx1">
                    <a:tint val="75000"/>
                  </a:schemeClr>
                </a:solidFill>
              </a:defRPr>
            </a:lvl7pPr>
            <a:lvl8pPr marL="3120390" indent="0">
              <a:buNone/>
              <a:defRPr sz="1560">
                <a:solidFill>
                  <a:schemeClr val="tx1">
                    <a:tint val="75000"/>
                  </a:schemeClr>
                </a:solidFill>
              </a:defRPr>
            </a:lvl8pPr>
            <a:lvl9pPr marL="3566160" indent="0">
              <a:buNone/>
              <a:defRPr sz="156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60E9687-49AA-475A-8659-635CAE128B54}" type="datetimeFigureOut">
              <a:rPr lang="en-US" smtClean="0"/>
              <a:t>6/28/2022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20073448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7245" y="1825625"/>
            <a:ext cx="50520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7895" y="1825625"/>
            <a:ext cx="50520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0E9687-49AA-475A-8659-635CAE128B54}" type="datetimeFigureOut">
              <a:rPr lang="en-US" smtClean="0"/>
              <a:t>6/28/2022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580382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3339EB5-B56A-6F49-8268-42CBE3A77E5A}" type="datetimeFigureOut">
              <a:rPr lang="en-NG" smtClean="0"/>
              <a:t>28 Jun 2022</a:t>
            </a:fld>
            <a:endParaRPr lang="en-NG"/>
          </a:p>
        </p:txBody>
      </p:sp>
      <p:sp>
        <p:nvSpPr>
          <p:cNvPr id="5" name="Footer Placeholder 4"/>
          <p:cNvSpPr>
            <a:spLocks noGrp="1"/>
          </p:cNvSpPr>
          <p:nvPr>
            <p:ph type="ftr" sz="quarter" idx="11"/>
          </p:nvPr>
        </p:nvSpPr>
        <p:spPr/>
        <p:txBody>
          <a:bodyPr/>
          <a:lstStyle/>
          <a:p>
            <a:endParaRPr lang="en-NG"/>
          </a:p>
        </p:txBody>
      </p:sp>
      <p:sp>
        <p:nvSpPr>
          <p:cNvPr id="6" name="Slide Number Placeholder 5"/>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21586046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8793" y="365126"/>
            <a:ext cx="1025271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18794" y="1681163"/>
            <a:ext cx="5028842" cy="823912"/>
          </a:xfrm>
        </p:spPr>
        <p:txBody>
          <a:bodyPr anchor="b"/>
          <a:lstStyle>
            <a:lvl1pPr marL="0" indent="0">
              <a:buNone/>
              <a:defRPr sz="2340" b="1"/>
            </a:lvl1pPr>
            <a:lvl2pPr marL="445770" indent="0">
              <a:buNone/>
              <a:defRPr sz="1950" b="1"/>
            </a:lvl2pPr>
            <a:lvl3pPr marL="891540" indent="0">
              <a:buNone/>
              <a:defRPr sz="1755" b="1"/>
            </a:lvl3pPr>
            <a:lvl4pPr marL="1337310" indent="0">
              <a:buNone/>
              <a:defRPr sz="1560" b="1"/>
            </a:lvl4pPr>
            <a:lvl5pPr marL="1783080" indent="0">
              <a:buNone/>
              <a:defRPr sz="1560" b="1"/>
            </a:lvl5pPr>
            <a:lvl6pPr marL="2228850" indent="0">
              <a:buNone/>
              <a:defRPr sz="1560" b="1"/>
            </a:lvl6pPr>
            <a:lvl7pPr marL="2674620" indent="0">
              <a:buNone/>
              <a:defRPr sz="1560" b="1"/>
            </a:lvl7pPr>
            <a:lvl8pPr marL="3120390" indent="0">
              <a:buNone/>
              <a:defRPr sz="1560" b="1"/>
            </a:lvl8pPr>
            <a:lvl9pPr marL="3566160" indent="0">
              <a:buNone/>
              <a:defRPr sz="1560" b="1"/>
            </a:lvl9pPr>
          </a:lstStyle>
          <a:p>
            <a:pPr lvl="0"/>
            <a:r>
              <a:rPr lang="en-US" smtClean="0"/>
              <a:t>Edit Master text styles</a:t>
            </a:r>
          </a:p>
        </p:txBody>
      </p:sp>
      <p:sp>
        <p:nvSpPr>
          <p:cNvPr id="4" name="Content Placeholder 3"/>
          <p:cNvSpPr>
            <a:spLocks noGrp="1"/>
          </p:cNvSpPr>
          <p:nvPr>
            <p:ph sz="half" idx="2"/>
          </p:nvPr>
        </p:nvSpPr>
        <p:spPr>
          <a:xfrm>
            <a:off x="818794" y="2505075"/>
            <a:ext cx="502884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17895" y="1681163"/>
            <a:ext cx="5053608" cy="823912"/>
          </a:xfrm>
        </p:spPr>
        <p:txBody>
          <a:bodyPr anchor="b"/>
          <a:lstStyle>
            <a:lvl1pPr marL="0" indent="0">
              <a:buNone/>
              <a:defRPr sz="2340" b="1"/>
            </a:lvl1pPr>
            <a:lvl2pPr marL="445770" indent="0">
              <a:buNone/>
              <a:defRPr sz="1950" b="1"/>
            </a:lvl2pPr>
            <a:lvl3pPr marL="891540" indent="0">
              <a:buNone/>
              <a:defRPr sz="1755" b="1"/>
            </a:lvl3pPr>
            <a:lvl4pPr marL="1337310" indent="0">
              <a:buNone/>
              <a:defRPr sz="1560" b="1"/>
            </a:lvl4pPr>
            <a:lvl5pPr marL="1783080" indent="0">
              <a:buNone/>
              <a:defRPr sz="1560" b="1"/>
            </a:lvl5pPr>
            <a:lvl6pPr marL="2228850" indent="0">
              <a:buNone/>
              <a:defRPr sz="1560" b="1"/>
            </a:lvl6pPr>
            <a:lvl7pPr marL="2674620" indent="0">
              <a:buNone/>
              <a:defRPr sz="1560" b="1"/>
            </a:lvl7pPr>
            <a:lvl8pPr marL="3120390" indent="0">
              <a:buNone/>
              <a:defRPr sz="1560" b="1"/>
            </a:lvl8pPr>
            <a:lvl9pPr marL="3566160" indent="0">
              <a:buNone/>
              <a:defRPr sz="1560" b="1"/>
            </a:lvl9pPr>
          </a:lstStyle>
          <a:p>
            <a:pPr lvl="0"/>
            <a:r>
              <a:rPr lang="en-US" smtClean="0"/>
              <a:t>Edit Master text styles</a:t>
            </a:r>
          </a:p>
        </p:txBody>
      </p:sp>
      <p:sp>
        <p:nvSpPr>
          <p:cNvPr id="6" name="Content Placeholder 5"/>
          <p:cNvSpPr>
            <a:spLocks noGrp="1"/>
          </p:cNvSpPr>
          <p:nvPr>
            <p:ph sz="quarter" idx="4"/>
          </p:nvPr>
        </p:nvSpPr>
        <p:spPr>
          <a:xfrm>
            <a:off x="6017895" y="2505075"/>
            <a:ext cx="505360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60E9687-49AA-475A-8659-635CAE128B54}" type="datetimeFigureOut">
              <a:rPr lang="en-US" smtClean="0"/>
              <a:t>6/28/2022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5667964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60E9687-49AA-475A-8659-635CAE128B54}" type="datetimeFigureOut">
              <a:rPr lang="en-US" smtClean="0"/>
              <a:t>6/28/2022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531250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0E9687-49AA-475A-8659-635CAE128B54}" type="datetimeFigureOut">
              <a:rPr lang="en-US" smtClean="0"/>
              <a:t>6/28/2022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32007259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794" y="457200"/>
            <a:ext cx="3833931" cy="1600200"/>
          </a:xfrm>
        </p:spPr>
        <p:txBody>
          <a:bodyPr anchor="b"/>
          <a:lstStyle>
            <a:lvl1pPr>
              <a:defRPr sz="3120"/>
            </a:lvl1pPr>
          </a:lstStyle>
          <a:p>
            <a:r>
              <a:rPr lang="en-US" smtClean="0"/>
              <a:t>Click to edit Master title style</a:t>
            </a:r>
            <a:endParaRPr lang="en-US" dirty="0"/>
          </a:p>
        </p:txBody>
      </p:sp>
      <p:sp>
        <p:nvSpPr>
          <p:cNvPr id="3" name="Content Placeholder 2"/>
          <p:cNvSpPr>
            <a:spLocks noGrp="1"/>
          </p:cNvSpPr>
          <p:nvPr>
            <p:ph idx="1"/>
          </p:nvPr>
        </p:nvSpPr>
        <p:spPr>
          <a:xfrm>
            <a:off x="5053608" y="987426"/>
            <a:ext cx="6017895" cy="4873625"/>
          </a:xfrm>
        </p:spPr>
        <p:txBody>
          <a:bodyPr/>
          <a:lstStyle>
            <a:lvl1pPr>
              <a:defRPr sz="3120"/>
            </a:lvl1pPr>
            <a:lvl2pPr>
              <a:defRPr sz="2730"/>
            </a:lvl2pPr>
            <a:lvl3pPr>
              <a:defRPr sz="2340"/>
            </a:lvl3pPr>
            <a:lvl4pPr>
              <a:defRPr sz="1950"/>
            </a:lvl4pPr>
            <a:lvl5pPr>
              <a:defRPr sz="1950"/>
            </a:lvl5pPr>
            <a:lvl6pPr>
              <a:defRPr sz="1950"/>
            </a:lvl6pPr>
            <a:lvl7pPr>
              <a:defRPr sz="1950"/>
            </a:lvl7pPr>
            <a:lvl8pPr>
              <a:defRPr sz="1950"/>
            </a:lvl8pPr>
            <a:lvl9pPr>
              <a:defRPr sz="19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8794" y="2057400"/>
            <a:ext cx="3833931" cy="3811588"/>
          </a:xfrm>
        </p:spPr>
        <p:txBody>
          <a:bodyPr/>
          <a:lstStyle>
            <a:lvl1pPr marL="0" indent="0">
              <a:buNone/>
              <a:defRPr sz="1560"/>
            </a:lvl1pPr>
            <a:lvl2pPr marL="445770" indent="0">
              <a:buNone/>
              <a:defRPr sz="1365"/>
            </a:lvl2pPr>
            <a:lvl3pPr marL="891540" indent="0">
              <a:buNone/>
              <a:defRPr sz="1170"/>
            </a:lvl3pPr>
            <a:lvl4pPr marL="1337310" indent="0">
              <a:buNone/>
              <a:defRPr sz="975"/>
            </a:lvl4pPr>
            <a:lvl5pPr marL="1783080" indent="0">
              <a:buNone/>
              <a:defRPr sz="975"/>
            </a:lvl5pPr>
            <a:lvl6pPr marL="2228850" indent="0">
              <a:buNone/>
              <a:defRPr sz="975"/>
            </a:lvl6pPr>
            <a:lvl7pPr marL="2674620" indent="0">
              <a:buNone/>
              <a:defRPr sz="975"/>
            </a:lvl7pPr>
            <a:lvl8pPr marL="3120390" indent="0">
              <a:buNone/>
              <a:defRPr sz="975"/>
            </a:lvl8pPr>
            <a:lvl9pPr marL="3566160" indent="0">
              <a:buNone/>
              <a:defRPr sz="975"/>
            </a:lvl9pPr>
          </a:lstStyle>
          <a:p>
            <a:pPr lvl="0"/>
            <a:r>
              <a:rPr lang="en-US" smtClean="0"/>
              <a:t>Edit Master text styles</a:t>
            </a:r>
          </a:p>
        </p:txBody>
      </p:sp>
      <p:sp>
        <p:nvSpPr>
          <p:cNvPr id="5" name="Date Placeholder 4"/>
          <p:cNvSpPr>
            <a:spLocks noGrp="1"/>
          </p:cNvSpPr>
          <p:nvPr>
            <p:ph type="dt" sz="half" idx="10"/>
          </p:nvPr>
        </p:nvSpPr>
        <p:spPr/>
        <p:txBody>
          <a:bodyPr/>
          <a:lstStyle/>
          <a:p>
            <a:fld id="{D60E9687-49AA-475A-8659-635CAE128B54}" type="datetimeFigureOut">
              <a:rPr lang="en-US" smtClean="0"/>
              <a:t>6/28/2022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2071462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794" y="457200"/>
            <a:ext cx="3833931" cy="1600200"/>
          </a:xfrm>
        </p:spPr>
        <p:txBody>
          <a:bodyPr anchor="b"/>
          <a:lstStyle>
            <a:lvl1pPr>
              <a:defRPr sz="31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53608" y="987426"/>
            <a:ext cx="6017895" cy="4873625"/>
          </a:xfrm>
        </p:spPr>
        <p:txBody>
          <a:bodyPr anchor="t"/>
          <a:lstStyle>
            <a:lvl1pPr marL="0" indent="0">
              <a:buNone/>
              <a:defRPr sz="3120"/>
            </a:lvl1pPr>
            <a:lvl2pPr marL="445770" indent="0">
              <a:buNone/>
              <a:defRPr sz="2730"/>
            </a:lvl2pPr>
            <a:lvl3pPr marL="891540" indent="0">
              <a:buNone/>
              <a:defRPr sz="2340"/>
            </a:lvl3pPr>
            <a:lvl4pPr marL="1337310" indent="0">
              <a:buNone/>
              <a:defRPr sz="1950"/>
            </a:lvl4pPr>
            <a:lvl5pPr marL="1783080" indent="0">
              <a:buNone/>
              <a:defRPr sz="1950"/>
            </a:lvl5pPr>
            <a:lvl6pPr marL="2228850" indent="0">
              <a:buNone/>
              <a:defRPr sz="1950"/>
            </a:lvl6pPr>
            <a:lvl7pPr marL="2674620" indent="0">
              <a:buNone/>
              <a:defRPr sz="1950"/>
            </a:lvl7pPr>
            <a:lvl8pPr marL="3120390" indent="0">
              <a:buNone/>
              <a:defRPr sz="1950"/>
            </a:lvl8pPr>
            <a:lvl9pPr marL="3566160" indent="0">
              <a:buNone/>
              <a:defRPr sz="1950"/>
            </a:lvl9pPr>
          </a:lstStyle>
          <a:p>
            <a:r>
              <a:rPr lang="en-US" smtClean="0"/>
              <a:t>Click icon to add picture</a:t>
            </a:r>
            <a:endParaRPr lang="en-US" dirty="0"/>
          </a:p>
        </p:txBody>
      </p:sp>
      <p:sp>
        <p:nvSpPr>
          <p:cNvPr id="4" name="Text Placeholder 3"/>
          <p:cNvSpPr>
            <a:spLocks noGrp="1"/>
          </p:cNvSpPr>
          <p:nvPr>
            <p:ph type="body" sz="half" idx="2"/>
          </p:nvPr>
        </p:nvSpPr>
        <p:spPr>
          <a:xfrm>
            <a:off x="818794" y="2057400"/>
            <a:ext cx="3833931" cy="3811588"/>
          </a:xfrm>
        </p:spPr>
        <p:txBody>
          <a:bodyPr/>
          <a:lstStyle>
            <a:lvl1pPr marL="0" indent="0">
              <a:buNone/>
              <a:defRPr sz="1560"/>
            </a:lvl1pPr>
            <a:lvl2pPr marL="445770" indent="0">
              <a:buNone/>
              <a:defRPr sz="1365"/>
            </a:lvl2pPr>
            <a:lvl3pPr marL="891540" indent="0">
              <a:buNone/>
              <a:defRPr sz="1170"/>
            </a:lvl3pPr>
            <a:lvl4pPr marL="1337310" indent="0">
              <a:buNone/>
              <a:defRPr sz="975"/>
            </a:lvl4pPr>
            <a:lvl5pPr marL="1783080" indent="0">
              <a:buNone/>
              <a:defRPr sz="975"/>
            </a:lvl5pPr>
            <a:lvl6pPr marL="2228850" indent="0">
              <a:buNone/>
              <a:defRPr sz="975"/>
            </a:lvl6pPr>
            <a:lvl7pPr marL="2674620" indent="0">
              <a:buNone/>
              <a:defRPr sz="975"/>
            </a:lvl7pPr>
            <a:lvl8pPr marL="3120390" indent="0">
              <a:buNone/>
              <a:defRPr sz="975"/>
            </a:lvl8pPr>
            <a:lvl9pPr marL="3566160" indent="0">
              <a:buNone/>
              <a:defRPr sz="975"/>
            </a:lvl9pPr>
          </a:lstStyle>
          <a:p>
            <a:pPr lvl="0"/>
            <a:r>
              <a:rPr lang="en-US" smtClean="0"/>
              <a:t>Edit Master text styles</a:t>
            </a:r>
          </a:p>
        </p:txBody>
      </p:sp>
      <p:sp>
        <p:nvSpPr>
          <p:cNvPr id="5" name="Date Placeholder 4"/>
          <p:cNvSpPr>
            <a:spLocks noGrp="1"/>
          </p:cNvSpPr>
          <p:nvPr>
            <p:ph type="dt" sz="half" idx="10"/>
          </p:nvPr>
        </p:nvSpPr>
        <p:spPr/>
        <p:txBody>
          <a:bodyPr/>
          <a:lstStyle/>
          <a:p>
            <a:fld id="{D60E9687-49AA-475A-8659-635CAE128B54}" type="datetimeFigureOut">
              <a:rPr lang="en-US" smtClean="0"/>
              <a:t>6/28/2022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3584203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0E9687-49AA-475A-8659-635CAE128B54}" type="datetimeFigureOut">
              <a:rPr lang="en-US" smtClean="0"/>
              <a:t>6/28/2022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23351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6777" y="365125"/>
            <a:ext cx="2563178"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7245" y="365125"/>
            <a:ext cx="7540943"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0E9687-49AA-475A-8659-635CAE128B54}" type="datetimeFigureOut">
              <a:rPr lang="en-US" smtClean="0"/>
              <a:t>6/28/2022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5544E-717C-4A47-9824-EECE8285AF2E}" type="slidenum">
              <a:rPr lang="en-US" smtClean="0"/>
              <a:t>‹#›</a:t>
            </a:fld>
            <a:endParaRPr lang="en-US"/>
          </a:p>
        </p:txBody>
      </p:sp>
    </p:spTree>
    <p:extLst>
      <p:ext uri="{BB962C8B-B14F-4D97-AF65-F5344CB8AC3E}">
        <p14:creationId xmlns:p14="http://schemas.microsoft.com/office/powerpoint/2010/main" val="2921611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1054" y="1709739"/>
            <a:ext cx="10252710" cy="2852737"/>
          </a:xfrm>
        </p:spPr>
        <p:txBody>
          <a:bodyPr anchor="b"/>
          <a:lstStyle>
            <a:lvl1pPr>
              <a:defRPr sz="5850"/>
            </a:lvl1pPr>
          </a:lstStyle>
          <a:p>
            <a:r>
              <a:rPr lang="en-US" smtClean="0"/>
              <a:t>Click to edit Master title style</a:t>
            </a:r>
            <a:endParaRPr lang="en-US" dirty="0"/>
          </a:p>
        </p:txBody>
      </p:sp>
      <p:sp>
        <p:nvSpPr>
          <p:cNvPr id="3" name="Text Placeholder 2"/>
          <p:cNvSpPr>
            <a:spLocks noGrp="1"/>
          </p:cNvSpPr>
          <p:nvPr>
            <p:ph type="body" idx="1"/>
          </p:nvPr>
        </p:nvSpPr>
        <p:spPr>
          <a:xfrm>
            <a:off x="811054" y="4589464"/>
            <a:ext cx="10252710" cy="1500187"/>
          </a:xfrm>
        </p:spPr>
        <p:txBody>
          <a:bodyPr/>
          <a:lstStyle>
            <a:lvl1pPr marL="0" indent="0">
              <a:buNone/>
              <a:defRPr sz="2340">
                <a:solidFill>
                  <a:schemeClr val="tx1">
                    <a:tint val="75000"/>
                  </a:schemeClr>
                </a:solidFill>
              </a:defRPr>
            </a:lvl1pPr>
            <a:lvl2pPr marL="445770" indent="0">
              <a:buNone/>
              <a:defRPr sz="1950">
                <a:solidFill>
                  <a:schemeClr val="tx1">
                    <a:tint val="75000"/>
                  </a:schemeClr>
                </a:solidFill>
              </a:defRPr>
            </a:lvl2pPr>
            <a:lvl3pPr marL="891540" indent="0">
              <a:buNone/>
              <a:defRPr sz="1755">
                <a:solidFill>
                  <a:schemeClr val="tx1">
                    <a:tint val="75000"/>
                  </a:schemeClr>
                </a:solidFill>
              </a:defRPr>
            </a:lvl3pPr>
            <a:lvl4pPr marL="1337310" indent="0">
              <a:buNone/>
              <a:defRPr sz="1560">
                <a:solidFill>
                  <a:schemeClr val="tx1">
                    <a:tint val="75000"/>
                  </a:schemeClr>
                </a:solidFill>
              </a:defRPr>
            </a:lvl4pPr>
            <a:lvl5pPr marL="1783080" indent="0">
              <a:buNone/>
              <a:defRPr sz="1560">
                <a:solidFill>
                  <a:schemeClr val="tx1">
                    <a:tint val="75000"/>
                  </a:schemeClr>
                </a:solidFill>
              </a:defRPr>
            </a:lvl5pPr>
            <a:lvl6pPr marL="2228850" indent="0">
              <a:buNone/>
              <a:defRPr sz="1560">
                <a:solidFill>
                  <a:schemeClr val="tx1">
                    <a:tint val="75000"/>
                  </a:schemeClr>
                </a:solidFill>
              </a:defRPr>
            </a:lvl6pPr>
            <a:lvl7pPr marL="2674620" indent="0">
              <a:buNone/>
              <a:defRPr sz="1560">
                <a:solidFill>
                  <a:schemeClr val="tx1">
                    <a:tint val="75000"/>
                  </a:schemeClr>
                </a:solidFill>
              </a:defRPr>
            </a:lvl7pPr>
            <a:lvl8pPr marL="3120390" indent="0">
              <a:buNone/>
              <a:defRPr sz="1560">
                <a:solidFill>
                  <a:schemeClr val="tx1">
                    <a:tint val="75000"/>
                  </a:schemeClr>
                </a:solidFill>
              </a:defRPr>
            </a:lvl8pPr>
            <a:lvl9pPr marL="3566160" indent="0">
              <a:buNone/>
              <a:defRPr sz="156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3339EB5-B56A-6F49-8268-42CBE3A77E5A}" type="datetimeFigureOut">
              <a:rPr lang="en-NG" smtClean="0"/>
              <a:t>28 Jun 2022</a:t>
            </a:fld>
            <a:endParaRPr lang="en-NG"/>
          </a:p>
        </p:txBody>
      </p:sp>
      <p:sp>
        <p:nvSpPr>
          <p:cNvPr id="5" name="Footer Placeholder 4"/>
          <p:cNvSpPr>
            <a:spLocks noGrp="1"/>
          </p:cNvSpPr>
          <p:nvPr>
            <p:ph type="ftr" sz="quarter" idx="11"/>
          </p:nvPr>
        </p:nvSpPr>
        <p:spPr/>
        <p:txBody>
          <a:bodyPr/>
          <a:lstStyle/>
          <a:p>
            <a:endParaRPr lang="en-NG"/>
          </a:p>
        </p:txBody>
      </p:sp>
      <p:sp>
        <p:nvSpPr>
          <p:cNvPr id="6" name="Slide Number Placeholder 5"/>
          <p:cNvSpPr>
            <a:spLocks noGrp="1"/>
          </p:cNvSpPr>
          <p:nvPr>
            <p:ph type="sldNum" sz="quarter" idx="12"/>
          </p:nvPr>
        </p:nvSpPr>
        <p:spPr/>
        <p:txBody>
          <a:bodyPr/>
          <a:lstStyle/>
          <a:p>
            <a:fld id="{3A00F266-00E6-084A-A4B5-129A0BA0AD00}" type="slidenum">
              <a:rPr lang="en-NG" smtClean="0"/>
              <a:t>‹#›</a:t>
            </a:fld>
            <a:endParaRPr lang="en-NG"/>
          </a:p>
        </p:txBody>
      </p:sp>
      <p:sp>
        <p:nvSpPr>
          <p:cNvPr id="7" name="Do not remove" hidden="1"/>
          <p:cNvSpPr/>
          <p:nvPr userDrawn="1">
            <p:custDataLst>
              <p:tags r:id="rId1"/>
            </p:custDataLst>
          </p:nvPr>
        </p:nvSpPr>
        <p:spPr>
          <a:xfrm>
            <a:off x="0" y="0"/>
            <a:ext cx="12383"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307009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7245" y="1825625"/>
            <a:ext cx="50520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7895" y="1825625"/>
            <a:ext cx="505206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3339EB5-B56A-6F49-8268-42CBE3A77E5A}" type="datetimeFigureOut">
              <a:rPr lang="en-NG" smtClean="0"/>
              <a:t>28 Jun 2022</a:t>
            </a:fld>
            <a:endParaRPr lang="en-NG"/>
          </a:p>
        </p:txBody>
      </p:sp>
      <p:sp>
        <p:nvSpPr>
          <p:cNvPr id="6" name="Footer Placeholder 5"/>
          <p:cNvSpPr>
            <a:spLocks noGrp="1"/>
          </p:cNvSpPr>
          <p:nvPr>
            <p:ph type="ftr" sz="quarter" idx="11"/>
          </p:nvPr>
        </p:nvSpPr>
        <p:spPr/>
        <p:txBody>
          <a:bodyPr/>
          <a:lstStyle/>
          <a:p>
            <a:endParaRPr lang="en-NG"/>
          </a:p>
        </p:txBody>
      </p:sp>
      <p:sp>
        <p:nvSpPr>
          <p:cNvPr id="7" name="Slide Number Placeholder 6"/>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3067739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8793" y="365126"/>
            <a:ext cx="1025271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18794" y="1681163"/>
            <a:ext cx="5028842" cy="823912"/>
          </a:xfrm>
        </p:spPr>
        <p:txBody>
          <a:bodyPr anchor="b"/>
          <a:lstStyle>
            <a:lvl1pPr marL="0" indent="0">
              <a:buNone/>
              <a:defRPr sz="2340" b="1"/>
            </a:lvl1pPr>
            <a:lvl2pPr marL="445770" indent="0">
              <a:buNone/>
              <a:defRPr sz="1950" b="1"/>
            </a:lvl2pPr>
            <a:lvl3pPr marL="891540" indent="0">
              <a:buNone/>
              <a:defRPr sz="1755" b="1"/>
            </a:lvl3pPr>
            <a:lvl4pPr marL="1337310" indent="0">
              <a:buNone/>
              <a:defRPr sz="1560" b="1"/>
            </a:lvl4pPr>
            <a:lvl5pPr marL="1783080" indent="0">
              <a:buNone/>
              <a:defRPr sz="1560" b="1"/>
            </a:lvl5pPr>
            <a:lvl6pPr marL="2228850" indent="0">
              <a:buNone/>
              <a:defRPr sz="1560" b="1"/>
            </a:lvl6pPr>
            <a:lvl7pPr marL="2674620" indent="0">
              <a:buNone/>
              <a:defRPr sz="1560" b="1"/>
            </a:lvl7pPr>
            <a:lvl8pPr marL="3120390" indent="0">
              <a:buNone/>
              <a:defRPr sz="1560" b="1"/>
            </a:lvl8pPr>
            <a:lvl9pPr marL="3566160" indent="0">
              <a:buNone/>
              <a:defRPr sz="1560" b="1"/>
            </a:lvl9pPr>
          </a:lstStyle>
          <a:p>
            <a:pPr lvl="0"/>
            <a:r>
              <a:rPr lang="en-US" smtClean="0"/>
              <a:t>Edit Master text styles</a:t>
            </a:r>
          </a:p>
        </p:txBody>
      </p:sp>
      <p:sp>
        <p:nvSpPr>
          <p:cNvPr id="4" name="Content Placeholder 3"/>
          <p:cNvSpPr>
            <a:spLocks noGrp="1"/>
          </p:cNvSpPr>
          <p:nvPr>
            <p:ph sz="half" idx="2"/>
          </p:nvPr>
        </p:nvSpPr>
        <p:spPr>
          <a:xfrm>
            <a:off x="818794" y="2505075"/>
            <a:ext cx="502884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17895" y="1681163"/>
            <a:ext cx="5053608" cy="823912"/>
          </a:xfrm>
        </p:spPr>
        <p:txBody>
          <a:bodyPr anchor="b"/>
          <a:lstStyle>
            <a:lvl1pPr marL="0" indent="0">
              <a:buNone/>
              <a:defRPr sz="2340" b="1"/>
            </a:lvl1pPr>
            <a:lvl2pPr marL="445770" indent="0">
              <a:buNone/>
              <a:defRPr sz="1950" b="1"/>
            </a:lvl2pPr>
            <a:lvl3pPr marL="891540" indent="0">
              <a:buNone/>
              <a:defRPr sz="1755" b="1"/>
            </a:lvl3pPr>
            <a:lvl4pPr marL="1337310" indent="0">
              <a:buNone/>
              <a:defRPr sz="1560" b="1"/>
            </a:lvl4pPr>
            <a:lvl5pPr marL="1783080" indent="0">
              <a:buNone/>
              <a:defRPr sz="1560" b="1"/>
            </a:lvl5pPr>
            <a:lvl6pPr marL="2228850" indent="0">
              <a:buNone/>
              <a:defRPr sz="1560" b="1"/>
            </a:lvl6pPr>
            <a:lvl7pPr marL="2674620" indent="0">
              <a:buNone/>
              <a:defRPr sz="1560" b="1"/>
            </a:lvl7pPr>
            <a:lvl8pPr marL="3120390" indent="0">
              <a:buNone/>
              <a:defRPr sz="1560" b="1"/>
            </a:lvl8pPr>
            <a:lvl9pPr marL="3566160" indent="0">
              <a:buNone/>
              <a:defRPr sz="1560" b="1"/>
            </a:lvl9pPr>
          </a:lstStyle>
          <a:p>
            <a:pPr lvl="0"/>
            <a:r>
              <a:rPr lang="en-US" smtClean="0"/>
              <a:t>Edit Master text styles</a:t>
            </a:r>
          </a:p>
        </p:txBody>
      </p:sp>
      <p:sp>
        <p:nvSpPr>
          <p:cNvPr id="6" name="Content Placeholder 5"/>
          <p:cNvSpPr>
            <a:spLocks noGrp="1"/>
          </p:cNvSpPr>
          <p:nvPr>
            <p:ph sz="quarter" idx="4"/>
          </p:nvPr>
        </p:nvSpPr>
        <p:spPr>
          <a:xfrm>
            <a:off x="6017895" y="2505075"/>
            <a:ext cx="505360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3339EB5-B56A-6F49-8268-42CBE3A77E5A}" type="datetimeFigureOut">
              <a:rPr lang="en-NG" smtClean="0"/>
              <a:t>28 Jun 2022</a:t>
            </a:fld>
            <a:endParaRPr lang="en-NG"/>
          </a:p>
        </p:txBody>
      </p:sp>
      <p:sp>
        <p:nvSpPr>
          <p:cNvPr id="8" name="Footer Placeholder 7"/>
          <p:cNvSpPr>
            <a:spLocks noGrp="1"/>
          </p:cNvSpPr>
          <p:nvPr>
            <p:ph type="ftr" sz="quarter" idx="11"/>
          </p:nvPr>
        </p:nvSpPr>
        <p:spPr/>
        <p:txBody>
          <a:bodyPr/>
          <a:lstStyle/>
          <a:p>
            <a:endParaRPr lang="en-NG"/>
          </a:p>
        </p:txBody>
      </p:sp>
      <p:sp>
        <p:nvSpPr>
          <p:cNvPr id="9" name="Slide Number Placeholder 8"/>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2550492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3339EB5-B56A-6F49-8268-42CBE3A77E5A}" type="datetimeFigureOut">
              <a:rPr lang="en-NG" smtClean="0"/>
              <a:t>28 Jun 2022</a:t>
            </a:fld>
            <a:endParaRPr lang="en-NG"/>
          </a:p>
        </p:txBody>
      </p:sp>
      <p:sp>
        <p:nvSpPr>
          <p:cNvPr id="4" name="Footer Placeholder 3"/>
          <p:cNvSpPr>
            <a:spLocks noGrp="1"/>
          </p:cNvSpPr>
          <p:nvPr>
            <p:ph type="ftr" sz="quarter" idx="11"/>
          </p:nvPr>
        </p:nvSpPr>
        <p:spPr/>
        <p:txBody>
          <a:bodyPr/>
          <a:lstStyle/>
          <a:p>
            <a:endParaRPr lang="en-NG"/>
          </a:p>
        </p:txBody>
      </p:sp>
      <p:sp>
        <p:nvSpPr>
          <p:cNvPr id="5" name="Slide Number Placeholder 4"/>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1173482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339EB5-B56A-6F49-8268-42CBE3A77E5A}" type="datetimeFigureOut">
              <a:rPr lang="en-NG" smtClean="0"/>
              <a:t>28 Jun 2022</a:t>
            </a:fld>
            <a:endParaRPr lang="en-NG"/>
          </a:p>
        </p:txBody>
      </p:sp>
      <p:sp>
        <p:nvSpPr>
          <p:cNvPr id="3" name="Footer Placeholder 2"/>
          <p:cNvSpPr>
            <a:spLocks noGrp="1"/>
          </p:cNvSpPr>
          <p:nvPr>
            <p:ph type="ftr" sz="quarter" idx="11"/>
          </p:nvPr>
        </p:nvSpPr>
        <p:spPr/>
        <p:txBody>
          <a:bodyPr/>
          <a:lstStyle/>
          <a:p>
            <a:endParaRPr lang="en-NG"/>
          </a:p>
        </p:txBody>
      </p:sp>
      <p:sp>
        <p:nvSpPr>
          <p:cNvPr id="4" name="Slide Number Placeholder 3"/>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2587910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794" y="457200"/>
            <a:ext cx="3833931" cy="1600200"/>
          </a:xfrm>
        </p:spPr>
        <p:txBody>
          <a:bodyPr anchor="b"/>
          <a:lstStyle>
            <a:lvl1pPr>
              <a:defRPr sz="3120"/>
            </a:lvl1pPr>
          </a:lstStyle>
          <a:p>
            <a:r>
              <a:rPr lang="en-US" smtClean="0"/>
              <a:t>Click to edit Master title style</a:t>
            </a:r>
            <a:endParaRPr lang="en-US" dirty="0"/>
          </a:p>
        </p:txBody>
      </p:sp>
      <p:sp>
        <p:nvSpPr>
          <p:cNvPr id="3" name="Content Placeholder 2"/>
          <p:cNvSpPr>
            <a:spLocks noGrp="1"/>
          </p:cNvSpPr>
          <p:nvPr>
            <p:ph idx="1"/>
          </p:nvPr>
        </p:nvSpPr>
        <p:spPr>
          <a:xfrm>
            <a:off x="5053608" y="987426"/>
            <a:ext cx="6017895" cy="4873625"/>
          </a:xfrm>
        </p:spPr>
        <p:txBody>
          <a:bodyPr/>
          <a:lstStyle>
            <a:lvl1pPr>
              <a:defRPr sz="3120"/>
            </a:lvl1pPr>
            <a:lvl2pPr>
              <a:defRPr sz="2730"/>
            </a:lvl2pPr>
            <a:lvl3pPr>
              <a:defRPr sz="2340"/>
            </a:lvl3pPr>
            <a:lvl4pPr>
              <a:defRPr sz="1950"/>
            </a:lvl4pPr>
            <a:lvl5pPr>
              <a:defRPr sz="1950"/>
            </a:lvl5pPr>
            <a:lvl6pPr>
              <a:defRPr sz="1950"/>
            </a:lvl6pPr>
            <a:lvl7pPr>
              <a:defRPr sz="1950"/>
            </a:lvl7pPr>
            <a:lvl8pPr>
              <a:defRPr sz="1950"/>
            </a:lvl8pPr>
            <a:lvl9pPr>
              <a:defRPr sz="19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8794" y="2057400"/>
            <a:ext cx="3833931" cy="3811588"/>
          </a:xfrm>
        </p:spPr>
        <p:txBody>
          <a:bodyPr/>
          <a:lstStyle>
            <a:lvl1pPr marL="0" indent="0">
              <a:buNone/>
              <a:defRPr sz="1560"/>
            </a:lvl1pPr>
            <a:lvl2pPr marL="445770" indent="0">
              <a:buNone/>
              <a:defRPr sz="1365"/>
            </a:lvl2pPr>
            <a:lvl3pPr marL="891540" indent="0">
              <a:buNone/>
              <a:defRPr sz="1170"/>
            </a:lvl3pPr>
            <a:lvl4pPr marL="1337310" indent="0">
              <a:buNone/>
              <a:defRPr sz="975"/>
            </a:lvl4pPr>
            <a:lvl5pPr marL="1783080" indent="0">
              <a:buNone/>
              <a:defRPr sz="975"/>
            </a:lvl5pPr>
            <a:lvl6pPr marL="2228850" indent="0">
              <a:buNone/>
              <a:defRPr sz="975"/>
            </a:lvl6pPr>
            <a:lvl7pPr marL="2674620" indent="0">
              <a:buNone/>
              <a:defRPr sz="975"/>
            </a:lvl7pPr>
            <a:lvl8pPr marL="3120390" indent="0">
              <a:buNone/>
              <a:defRPr sz="975"/>
            </a:lvl8pPr>
            <a:lvl9pPr marL="3566160" indent="0">
              <a:buNone/>
              <a:defRPr sz="975"/>
            </a:lvl9pPr>
          </a:lstStyle>
          <a:p>
            <a:pPr lvl="0"/>
            <a:r>
              <a:rPr lang="en-US" smtClean="0"/>
              <a:t>Edit Master text styles</a:t>
            </a:r>
          </a:p>
        </p:txBody>
      </p:sp>
      <p:sp>
        <p:nvSpPr>
          <p:cNvPr id="5" name="Date Placeholder 4"/>
          <p:cNvSpPr>
            <a:spLocks noGrp="1"/>
          </p:cNvSpPr>
          <p:nvPr>
            <p:ph type="dt" sz="half" idx="10"/>
          </p:nvPr>
        </p:nvSpPr>
        <p:spPr/>
        <p:txBody>
          <a:bodyPr/>
          <a:lstStyle/>
          <a:p>
            <a:fld id="{C3339EB5-B56A-6F49-8268-42CBE3A77E5A}" type="datetimeFigureOut">
              <a:rPr lang="en-NG" smtClean="0"/>
              <a:t>28 Jun 2022</a:t>
            </a:fld>
            <a:endParaRPr lang="en-NG"/>
          </a:p>
        </p:txBody>
      </p:sp>
      <p:sp>
        <p:nvSpPr>
          <p:cNvPr id="6" name="Footer Placeholder 5"/>
          <p:cNvSpPr>
            <a:spLocks noGrp="1"/>
          </p:cNvSpPr>
          <p:nvPr>
            <p:ph type="ftr" sz="quarter" idx="11"/>
          </p:nvPr>
        </p:nvSpPr>
        <p:spPr/>
        <p:txBody>
          <a:bodyPr/>
          <a:lstStyle/>
          <a:p>
            <a:endParaRPr lang="en-NG"/>
          </a:p>
        </p:txBody>
      </p:sp>
      <p:sp>
        <p:nvSpPr>
          <p:cNvPr id="7" name="Slide Number Placeholder 6"/>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2322797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794" y="457200"/>
            <a:ext cx="3833931" cy="1600200"/>
          </a:xfrm>
        </p:spPr>
        <p:txBody>
          <a:bodyPr anchor="b"/>
          <a:lstStyle>
            <a:lvl1pPr>
              <a:defRPr sz="31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53608" y="987426"/>
            <a:ext cx="6017895" cy="4873625"/>
          </a:xfrm>
        </p:spPr>
        <p:txBody>
          <a:bodyPr anchor="t"/>
          <a:lstStyle>
            <a:lvl1pPr marL="0" indent="0">
              <a:buNone/>
              <a:defRPr sz="3120"/>
            </a:lvl1pPr>
            <a:lvl2pPr marL="445770" indent="0">
              <a:buNone/>
              <a:defRPr sz="2730"/>
            </a:lvl2pPr>
            <a:lvl3pPr marL="891540" indent="0">
              <a:buNone/>
              <a:defRPr sz="2340"/>
            </a:lvl3pPr>
            <a:lvl4pPr marL="1337310" indent="0">
              <a:buNone/>
              <a:defRPr sz="1950"/>
            </a:lvl4pPr>
            <a:lvl5pPr marL="1783080" indent="0">
              <a:buNone/>
              <a:defRPr sz="1950"/>
            </a:lvl5pPr>
            <a:lvl6pPr marL="2228850" indent="0">
              <a:buNone/>
              <a:defRPr sz="1950"/>
            </a:lvl6pPr>
            <a:lvl7pPr marL="2674620" indent="0">
              <a:buNone/>
              <a:defRPr sz="1950"/>
            </a:lvl7pPr>
            <a:lvl8pPr marL="3120390" indent="0">
              <a:buNone/>
              <a:defRPr sz="1950"/>
            </a:lvl8pPr>
            <a:lvl9pPr marL="3566160" indent="0">
              <a:buNone/>
              <a:defRPr sz="1950"/>
            </a:lvl9pPr>
          </a:lstStyle>
          <a:p>
            <a:r>
              <a:rPr lang="en-US" smtClean="0"/>
              <a:t>Click icon to add picture</a:t>
            </a:r>
            <a:endParaRPr lang="en-US" dirty="0"/>
          </a:p>
        </p:txBody>
      </p:sp>
      <p:sp>
        <p:nvSpPr>
          <p:cNvPr id="4" name="Text Placeholder 3"/>
          <p:cNvSpPr>
            <a:spLocks noGrp="1"/>
          </p:cNvSpPr>
          <p:nvPr>
            <p:ph type="body" sz="half" idx="2"/>
          </p:nvPr>
        </p:nvSpPr>
        <p:spPr>
          <a:xfrm>
            <a:off x="818794" y="2057400"/>
            <a:ext cx="3833931" cy="3811588"/>
          </a:xfrm>
        </p:spPr>
        <p:txBody>
          <a:bodyPr/>
          <a:lstStyle>
            <a:lvl1pPr marL="0" indent="0">
              <a:buNone/>
              <a:defRPr sz="1560"/>
            </a:lvl1pPr>
            <a:lvl2pPr marL="445770" indent="0">
              <a:buNone/>
              <a:defRPr sz="1365"/>
            </a:lvl2pPr>
            <a:lvl3pPr marL="891540" indent="0">
              <a:buNone/>
              <a:defRPr sz="1170"/>
            </a:lvl3pPr>
            <a:lvl4pPr marL="1337310" indent="0">
              <a:buNone/>
              <a:defRPr sz="975"/>
            </a:lvl4pPr>
            <a:lvl5pPr marL="1783080" indent="0">
              <a:buNone/>
              <a:defRPr sz="975"/>
            </a:lvl5pPr>
            <a:lvl6pPr marL="2228850" indent="0">
              <a:buNone/>
              <a:defRPr sz="975"/>
            </a:lvl6pPr>
            <a:lvl7pPr marL="2674620" indent="0">
              <a:buNone/>
              <a:defRPr sz="975"/>
            </a:lvl7pPr>
            <a:lvl8pPr marL="3120390" indent="0">
              <a:buNone/>
              <a:defRPr sz="975"/>
            </a:lvl8pPr>
            <a:lvl9pPr marL="3566160" indent="0">
              <a:buNone/>
              <a:defRPr sz="975"/>
            </a:lvl9pPr>
          </a:lstStyle>
          <a:p>
            <a:pPr lvl="0"/>
            <a:r>
              <a:rPr lang="en-US" smtClean="0"/>
              <a:t>Edit Master text styles</a:t>
            </a:r>
          </a:p>
        </p:txBody>
      </p:sp>
      <p:sp>
        <p:nvSpPr>
          <p:cNvPr id="5" name="Date Placeholder 4"/>
          <p:cNvSpPr>
            <a:spLocks noGrp="1"/>
          </p:cNvSpPr>
          <p:nvPr>
            <p:ph type="dt" sz="half" idx="10"/>
          </p:nvPr>
        </p:nvSpPr>
        <p:spPr/>
        <p:txBody>
          <a:bodyPr/>
          <a:lstStyle/>
          <a:p>
            <a:fld id="{C3339EB5-B56A-6F49-8268-42CBE3A77E5A}" type="datetimeFigureOut">
              <a:rPr lang="en-NG" smtClean="0"/>
              <a:t>28 Jun 2022</a:t>
            </a:fld>
            <a:endParaRPr lang="en-NG"/>
          </a:p>
        </p:txBody>
      </p:sp>
      <p:sp>
        <p:nvSpPr>
          <p:cNvPr id="6" name="Footer Placeholder 5"/>
          <p:cNvSpPr>
            <a:spLocks noGrp="1"/>
          </p:cNvSpPr>
          <p:nvPr>
            <p:ph type="ftr" sz="quarter" idx="11"/>
          </p:nvPr>
        </p:nvSpPr>
        <p:spPr/>
        <p:txBody>
          <a:bodyPr/>
          <a:lstStyle/>
          <a:p>
            <a:endParaRPr lang="en-NG"/>
          </a:p>
        </p:txBody>
      </p:sp>
      <p:sp>
        <p:nvSpPr>
          <p:cNvPr id="7" name="Slide Number Placeholder 6"/>
          <p:cNvSpPr>
            <a:spLocks noGrp="1"/>
          </p:cNvSpPr>
          <p:nvPr>
            <p:ph type="sldNum" sz="quarter" idx="12"/>
          </p:nvPr>
        </p:nvSpPr>
        <p:spPr/>
        <p:txBody>
          <a:bodyPr/>
          <a:lstStyle/>
          <a:p>
            <a:fld id="{3A00F266-00E6-084A-A4B5-129A0BA0AD00}" type="slidenum">
              <a:rPr lang="en-NG" smtClean="0"/>
              <a:t>‹#›</a:t>
            </a:fld>
            <a:endParaRPr lang="en-NG"/>
          </a:p>
        </p:txBody>
      </p:sp>
    </p:spTree>
    <p:extLst>
      <p:ext uri="{BB962C8B-B14F-4D97-AF65-F5344CB8AC3E}">
        <p14:creationId xmlns:p14="http://schemas.microsoft.com/office/powerpoint/2010/main" val="3687339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7245" y="365126"/>
            <a:ext cx="1025271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17245" y="1825625"/>
            <a:ext cx="1025271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17245" y="6356351"/>
            <a:ext cx="2674620" cy="365125"/>
          </a:xfrm>
          <a:prstGeom prst="rect">
            <a:avLst/>
          </a:prstGeom>
        </p:spPr>
        <p:txBody>
          <a:bodyPr vert="horz" lIns="91440" tIns="45720" rIns="91440" bIns="45720" rtlCol="0" anchor="ctr"/>
          <a:lstStyle>
            <a:lvl1pPr algn="l">
              <a:defRPr sz="1170">
                <a:solidFill>
                  <a:schemeClr val="tx1">
                    <a:tint val="75000"/>
                  </a:schemeClr>
                </a:solidFill>
              </a:defRPr>
            </a:lvl1pPr>
          </a:lstStyle>
          <a:p>
            <a:fld id="{D60E9687-49AA-475A-8659-635CAE128B54}" type="datetimeFigureOut">
              <a:rPr lang="en-US" smtClean="0"/>
              <a:t>6/28/2022</a:t>
            </a:fld>
            <a:endParaRPr lang="en-US"/>
          </a:p>
        </p:txBody>
      </p:sp>
      <p:sp>
        <p:nvSpPr>
          <p:cNvPr id="5" name="Footer Placeholder 4"/>
          <p:cNvSpPr>
            <a:spLocks noGrp="1"/>
          </p:cNvSpPr>
          <p:nvPr>
            <p:ph type="ftr" sz="quarter" idx="3"/>
          </p:nvPr>
        </p:nvSpPr>
        <p:spPr>
          <a:xfrm>
            <a:off x="3937635" y="6356351"/>
            <a:ext cx="4011930" cy="365125"/>
          </a:xfrm>
          <a:prstGeom prst="rect">
            <a:avLst/>
          </a:prstGeom>
        </p:spPr>
        <p:txBody>
          <a:bodyPr vert="horz" lIns="91440" tIns="45720" rIns="91440" bIns="45720" rtlCol="0" anchor="ctr"/>
          <a:lstStyle>
            <a:lvl1pPr algn="ctr">
              <a:defRPr sz="117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395335" y="6356351"/>
            <a:ext cx="2674620" cy="365125"/>
          </a:xfrm>
          <a:prstGeom prst="rect">
            <a:avLst/>
          </a:prstGeom>
        </p:spPr>
        <p:txBody>
          <a:bodyPr vert="horz" lIns="91440" tIns="45720" rIns="91440" bIns="45720" rtlCol="0" anchor="ctr"/>
          <a:lstStyle>
            <a:lvl1pPr algn="r">
              <a:defRPr sz="1170">
                <a:solidFill>
                  <a:schemeClr val="tx1">
                    <a:tint val="75000"/>
                  </a:schemeClr>
                </a:solidFill>
              </a:defRPr>
            </a:lvl1pPr>
          </a:lstStyle>
          <a:p>
            <a:fld id="{23F5544E-717C-4A47-9824-EECE8285AF2E}" type="slidenum">
              <a:rPr lang="en-US" smtClean="0"/>
              <a:t>‹#›</a:t>
            </a:fld>
            <a:endParaRPr lang="en-US"/>
          </a:p>
        </p:txBody>
      </p:sp>
    </p:spTree>
    <p:extLst>
      <p:ext uri="{BB962C8B-B14F-4D97-AF65-F5344CB8AC3E}">
        <p14:creationId xmlns:p14="http://schemas.microsoft.com/office/powerpoint/2010/main" val="24166570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2" r:id="rId12"/>
    <p:sldLayoutId id="2147483664" r:id="rId13"/>
    <p:sldLayoutId id="2147483665" r:id="rId14"/>
    <p:sldLayoutId id="2147483666" r:id="rId15"/>
  </p:sldLayoutIdLst>
  <p:txStyles>
    <p:titleStyle>
      <a:lvl1pPr algn="l" defTabSz="891540" rtl="0" eaLnBrk="1" latinLnBrk="0" hangingPunct="1">
        <a:lnSpc>
          <a:spcPct val="90000"/>
        </a:lnSpc>
        <a:spcBef>
          <a:spcPct val="0"/>
        </a:spcBef>
        <a:buNone/>
        <a:defRPr sz="4290" kern="1200">
          <a:solidFill>
            <a:schemeClr val="tx1"/>
          </a:solidFill>
          <a:latin typeface="+mj-lt"/>
          <a:ea typeface="+mj-ea"/>
          <a:cs typeface="+mj-cs"/>
        </a:defRPr>
      </a:lvl1pPr>
    </p:titleStyle>
    <p:bodyStyle>
      <a:lvl1pPr marL="222885" indent="-222885" algn="l" defTabSz="891540" rtl="0" eaLnBrk="1" latinLnBrk="0" hangingPunct="1">
        <a:lnSpc>
          <a:spcPct val="90000"/>
        </a:lnSpc>
        <a:spcBef>
          <a:spcPts val="975"/>
        </a:spcBef>
        <a:buFont typeface="Arial" panose="020B0604020202020204" pitchFamily="34" charset="0"/>
        <a:buChar char="•"/>
        <a:defRPr sz="2730" kern="1200">
          <a:solidFill>
            <a:schemeClr val="tx1"/>
          </a:solidFill>
          <a:latin typeface="+mn-lt"/>
          <a:ea typeface="+mn-ea"/>
          <a:cs typeface="+mn-cs"/>
        </a:defRPr>
      </a:lvl1pPr>
      <a:lvl2pPr marL="668655" indent="-222885" algn="l" defTabSz="891540" rtl="0" eaLnBrk="1" latinLnBrk="0" hangingPunct="1">
        <a:lnSpc>
          <a:spcPct val="90000"/>
        </a:lnSpc>
        <a:spcBef>
          <a:spcPts val="488"/>
        </a:spcBef>
        <a:buFont typeface="Arial" panose="020B0604020202020204" pitchFamily="34" charset="0"/>
        <a:buChar char="•"/>
        <a:defRPr sz="2340" kern="1200">
          <a:solidFill>
            <a:schemeClr val="tx1"/>
          </a:solidFill>
          <a:latin typeface="+mn-lt"/>
          <a:ea typeface="+mn-ea"/>
          <a:cs typeface="+mn-cs"/>
        </a:defRPr>
      </a:lvl2pPr>
      <a:lvl3pPr marL="1114425" indent="-222885" algn="l" defTabSz="891540" rtl="0" eaLnBrk="1" latinLnBrk="0" hangingPunct="1">
        <a:lnSpc>
          <a:spcPct val="90000"/>
        </a:lnSpc>
        <a:spcBef>
          <a:spcPts val="488"/>
        </a:spcBef>
        <a:buFont typeface="Arial" panose="020B0604020202020204" pitchFamily="34" charset="0"/>
        <a:buChar char="•"/>
        <a:defRPr sz="1950" kern="1200">
          <a:solidFill>
            <a:schemeClr val="tx1"/>
          </a:solidFill>
          <a:latin typeface="+mn-lt"/>
          <a:ea typeface="+mn-ea"/>
          <a:cs typeface="+mn-cs"/>
        </a:defRPr>
      </a:lvl3pPr>
      <a:lvl4pPr marL="156019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4pPr>
      <a:lvl5pPr marL="200596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5pPr>
      <a:lvl6pPr marL="245173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6pPr>
      <a:lvl7pPr marL="289750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7pPr>
      <a:lvl8pPr marL="334327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8pPr>
      <a:lvl9pPr marL="378904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9pPr>
    </p:bodyStyle>
    <p:otherStyle>
      <a:defPPr>
        <a:defRPr lang="en-US"/>
      </a:defPPr>
      <a:lvl1pPr marL="0" algn="l" defTabSz="891540" rtl="0" eaLnBrk="1" latinLnBrk="0" hangingPunct="1">
        <a:defRPr sz="1755" kern="1200">
          <a:solidFill>
            <a:schemeClr val="tx1"/>
          </a:solidFill>
          <a:latin typeface="+mn-lt"/>
          <a:ea typeface="+mn-ea"/>
          <a:cs typeface="+mn-cs"/>
        </a:defRPr>
      </a:lvl1pPr>
      <a:lvl2pPr marL="445770" algn="l" defTabSz="891540" rtl="0" eaLnBrk="1" latinLnBrk="0" hangingPunct="1">
        <a:defRPr sz="1755" kern="1200">
          <a:solidFill>
            <a:schemeClr val="tx1"/>
          </a:solidFill>
          <a:latin typeface="+mn-lt"/>
          <a:ea typeface="+mn-ea"/>
          <a:cs typeface="+mn-cs"/>
        </a:defRPr>
      </a:lvl2pPr>
      <a:lvl3pPr marL="891540" algn="l" defTabSz="891540" rtl="0" eaLnBrk="1" latinLnBrk="0" hangingPunct="1">
        <a:defRPr sz="1755" kern="1200">
          <a:solidFill>
            <a:schemeClr val="tx1"/>
          </a:solidFill>
          <a:latin typeface="+mn-lt"/>
          <a:ea typeface="+mn-ea"/>
          <a:cs typeface="+mn-cs"/>
        </a:defRPr>
      </a:lvl3pPr>
      <a:lvl4pPr marL="1337310" algn="l" defTabSz="891540" rtl="0" eaLnBrk="1" latinLnBrk="0" hangingPunct="1">
        <a:defRPr sz="1755" kern="1200">
          <a:solidFill>
            <a:schemeClr val="tx1"/>
          </a:solidFill>
          <a:latin typeface="+mn-lt"/>
          <a:ea typeface="+mn-ea"/>
          <a:cs typeface="+mn-cs"/>
        </a:defRPr>
      </a:lvl4pPr>
      <a:lvl5pPr marL="1783080" algn="l" defTabSz="891540" rtl="0" eaLnBrk="1" latinLnBrk="0" hangingPunct="1">
        <a:defRPr sz="1755" kern="1200">
          <a:solidFill>
            <a:schemeClr val="tx1"/>
          </a:solidFill>
          <a:latin typeface="+mn-lt"/>
          <a:ea typeface="+mn-ea"/>
          <a:cs typeface="+mn-cs"/>
        </a:defRPr>
      </a:lvl5pPr>
      <a:lvl6pPr marL="2228850" algn="l" defTabSz="891540" rtl="0" eaLnBrk="1" latinLnBrk="0" hangingPunct="1">
        <a:defRPr sz="1755" kern="1200">
          <a:solidFill>
            <a:schemeClr val="tx1"/>
          </a:solidFill>
          <a:latin typeface="+mn-lt"/>
          <a:ea typeface="+mn-ea"/>
          <a:cs typeface="+mn-cs"/>
        </a:defRPr>
      </a:lvl6pPr>
      <a:lvl7pPr marL="2674620" algn="l" defTabSz="891540" rtl="0" eaLnBrk="1" latinLnBrk="0" hangingPunct="1">
        <a:defRPr sz="1755" kern="1200">
          <a:solidFill>
            <a:schemeClr val="tx1"/>
          </a:solidFill>
          <a:latin typeface="+mn-lt"/>
          <a:ea typeface="+mn-ea"/>
          <a:cs typeface="+mn-cs"/>
        </a:defRPr>
      </a:lvl7pPr>
      <a:lvl8pPr marL="3120390" algn="l" defTabSz="891540" rtl="0" eaLnBrk="1" latinLnBrk="0" hangingPunct="1">
        <a:defRPr sz="1755" kern="1200">
          <a:solidFill>
            <a:schemeClr val="tx1"/>
          </a:solidFill>
          <a:latin typeface="+mn-lt"/>
          <a:ea typeface="+mn-ea"/>
          <a:cs typeface="+mn-cs"/>
        </a:defRPr>
      </a:lvl8pPr>
      <a:lvl9pPr marL="3566160" algn="l" defTabSz="891540" rtl="0" eaLnBrk="1" latinLnBrk="0" hangingPunct="1">
        <a:defRPr sz="175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7245" y="365126"/>
            <a:ext cx="1025271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17245" y="1825625"/>
            <a:ext cx="1025271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17245" y="6356351"/>
            <a:ext cx="2674620" cy="365125"/>
          </a:xfrm>
          <a:prstGeom prst="rect">
            <a:avLst/>
          </a:prstGeom>
        </p:spPr>
        <p:txBody>
          <a:bodyPr vert="horz" lIns="91440" tIns="45720" rIns="91440" bIns="45720" rtlCol="0" anchor="ctr"/>
          <a:lstStyle>
            <a:lvl1pPr algn="l">
              <a:defRPr sz="1170">
                <a:solidFill>
                  <a:schemeClr val="tx1">
                    <a:tint val="75000"/>
                  </a:schemeClr>
                </a:solidFill>
              </a:defRPr>
            </a:lvl1pPr>
          </a:lstStyle>
          <a:p>
            <a:fld id="{D60E9687-49AA-475A-8659-635CAE128B54}" type="datetimeFigureOut">
              <a:rPr lang="en-US" smtClean="0"/>
              <a:t>6/28/2022</a:t>
            </a:fld>
            <a:endParaRPr lang="en-US"/>
          </a:p>
        </p:txBody>
      </p:sp>
      <p:sp>
        <p:nvSpPr>
          <p:cNvPr id="5" name="Footer Placeholder 4"/>
          <p:cNvSpPr>
            <a:spLocks noGrp="1"/>
          </p:cNvSpPr>
          <p:nvPr>
            <p:ph type="ftr" sz="quarter" idx="3"/>
          </p:nvPr>
        </p:nvSpPr>
        <p:spPr>
          <a:xfrm>
            <a:off x="3937635" y="6356351"/>
            <a:ext cx="4011930" cy="365125"/>
          </a:xfrm>
          <a:prstGeom prst="rect">
            <a:avLst/>
          </a:prstGeom>
        </p:spPr>
        <p:txBody>
          <a:bodyPr vert="horz" lIns="91440" tIns="45720" rIns="91440" bIns="45720" rtlCol="0" anchor="ctr"/>
          <a:lstStyle>
            <a:lvl1pPr algn="ctr">
              <a:defRPr sz="117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395335" y="6356351"/>
            <a:ext cx="2674620" cy="365125"/>
          </a:xfrm>
          <a:prstGeom prst="rect">
            <a:avLst/>
          </a:prstGeom>
        </p:spPr>
        <p:txBody>
          <a:bodyPr vert="horz" lIns="91440" tIns="45720" rIns="91440" bIns="45720" rtlCol="0" anchor="ctr"/>
          <a:lstStyle>
            <a:lvl1pPr algn="r">
              <a:defRPr sz="1170">
                <a:solidFill>
                  <a:schemeClr val="tx1">
                    <a:tint val="75000"/>
                  </a:schemeClr>
                </a:solidFill>
              </a:defRPr>
            </a:lvl1pPr>
          </a:lstStyle>
          <a:p>
            <a:fld id="{23F5544E-717C-4A47-9824-EECE8285AF2E}" type="slidenum">
              <a:rPr lang="en-US" smtClean="0"/>
              <a:t>‹#›</a:t>
            </a:fld>
            <a:endParaRPr lang="en-US"/>
          </a:p>
        </p:txBody>
      </p:sp>
    </p:spTree>
    <p:extLst>
      <p:ext uri="{BB962C8B-B14F-4D97-AF65-F5344CB8AC3E}">
        <p14:creationId xmlns:p14="http://schemas.microsoft.com/office/powerpoint/2010/main" val="236976338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891540" rtl="0" eaLnBrk="1" latinLnBrk="0" hangingPunct="1">
        <a:lnSpc>
          <a:spcPct val="90000"/>
        </a:lnSpc>
        <a:spcBef>
          <a:spcPct val="0"/>
        </a:spcBef>
        <a:buNone/>
        <a:defRPr sz="4290" kern="1200">
          <a:solidFill>
            <a:schemeClr val="tx1"/>
          </a:solidFill>
          <a:latin typeface="+mj-lt"/>
          <a:ea typeface="+mj-ea"/>
          <a:cs typeface="+mj-cs"/>
        </a:defRPr>
      </a:lvl1pPr>
    </p:titleStyle>
    <p:bodyStyle>
      <a:lvl1pPr marL="222885" indent="-222885" algn="l" defTabSz="891540" rtl="0" eaLnBrk="1" latinLnBrk="0" hangingPunct="1">
        <a:lnSpc>
          <a:spcPct val="90000"/>
        </a:lnSpc>
        <a:spcBef>
          <a:spcPts val="975"/>
        </a:spcBef>
        <a:buFont typeface="Arial" panose="020B0604020202020204" pitchFamily="34" charset="0"/>
        <a:buChar char="•"/>
        <a:defRPr sz="2730" kern="1200">
          <a:solidFill>
            <a:schemeClr val="tx1"/>
          </a:solidFill>
          <a:latin typeface="+mn-lt"/>
          <a:ea typeface="+mn-ea"/>
          <a:cs typeface="+mn-cs"/>
        </a:defRPr>
      </a:lvl1pPr>
      <a:lvl2pPr marL="668655" indent="-222885" algn="l" defTabSz="891540" rtl="0" eaLnBrk="1" latinLnBrk="0" hangingPunct="1">
        <a:lnSpc>
          <a:spcPct val="90000"/>
        </a:lnSpc>
        <a:spcBef>
          <a:spcPts val="488"/>
        </a:spcBef>
        <a:buFont typeface="Arial" panose="020B0604020202020204" pitchFamily="34" charset="0"/>
        <a:buChar char="•"/>
        <a:defRPr sz="2340" kern="1200">
          <a:solidFill>
            <a:schemeClr val="tx1"/>
          </a:solidFill>
          <a:latin typeface="+mn-lt"/>
          <a:ea typeface="+mn-ea"/>
          <a:cs typeface="+mn-cs"/>
        </a:defRPr>
      </a:lvl2pPr>
      <a:lvl3pPr marL="1114425" indent="-222885" algn="l" defTabSz="891540" rtl="0" eaLnBrk="1" latinLnBrk="0" hangingPunct="1">
        <a:lnSpc>
          <a:spcPct val="90000"/>
        </a:lnSpc>
        <a:spcBef>
          <a:spcPts val="488"/>
        </a:spcBef>
        <a:buFont typeface="Arial" panose="020B0604020202020204" pitchFamily="34" charset="0"/>
        <a:buChar char="•"/>
        <a:defRPr sz="1950" kern="1200">
          <a:solidFill>
            <a:schemeClr val="tx1"/>
          </a:solidFill>
          <a:latin typeface="+mn-lt"/>
          <a:ea typeface="+mn-ea"/>
          <a:cs typeface="+mn-cs"/>
        </a:defRPr>
      </a:lvl3pPr>
      <a:lvl4pPr marL="156019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4pPr>
      <a:lvl5pPr marL="200596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5pPr>
      <a:lvl6pPr marL="245173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6pPr>
      <a:lvl7pPr marL="289750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7pPr>
      <a:lvl8pPr marL="334327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8pPr>
      <a:lvl9pPr marL="378904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9pPr>
    </p:bodyStyle>
    <p:otherStyle>
      <a:defPPr>
        <a:defRPr lang="en-US"/>
      </a:defPPr>
      <a:lvl1pPr marL="0" algn="l" defTabSz="891540" rtl="0" eaLnBrk="1" latinLnBrk="0" hangingPunct="1">
        <a:defRPr sz="1755" kern="1200">
          <a:solidFill>
            <a:schemeClr val="tx1"/>
          </a:solidFill>
          <a:latin typeface="+mn-lt"/>
          <a:ea typeface="+mn-ea"/>
          <a:cs typeface="+mn-cs"/>
        </a:defRPr>
      </a:lvl1pPr>
      <a:lvl2pPr marL="445770" algn="l" defTabSz="891540" rtl="0" eaLnBrk="1" latinLnBrk="0" hangingPunct="1">
        <a:defRPr sz="1755" kern="1200">
          <a:solidFill>
            <a:schemeClr val="tx1"/>
          </a:solidFill>
          <a:latin typeface="+mn-lt"/>
          <a:ea typeface="+mn-ea"/>
          <a:cs typeface="+mn-cs"/>
        </a:defRPr>
      </a:lvl2pPr>
      <a:lvl3pPr marL="891540" algn="l" defTabSz="891540" rtl="0" eaLnBrk="1" latinLnBrk="0" hangingPunct="1">
        <a:defRPr sz="1755" kern="1200">
          <a:solidFill>
            <a:schemeClr val="tx1"/>
          </a:solidFill>
          <a:latin typeface="+mn-lt"/>
          <a:ea typeface="+mn-ea"/>
          <a:cs typeface="+mn-cs"/>
        </a:defRPr>
      </a:lvl3pPr>
      <a:lvl4pPr marL="1337310" algn="l" defTabSz="891540" rtl="0" eaLnBrk="1" latinLnBrk="0" hangingPunct="1">
        <a:defRPr sz="1755" kern="1200">
          <a:solidFill>
            <a:schemeClr val="tx1"/>
          </a:solidFill>
          <a:latin typeface="+mn-lt"/>
          <a:ea typeface="+mn-ea"/>
          <a:cs typeface="+mn-cs"/>
        </a:defRPr>
      </a:lvl4pPr>
      <a:lvl5pPr marL="1783080" algn="l" defTabSz="891540" rtl="0" eaLnBrk="1" latinLnBrk="0" hangingPunct="1">
        <a:defRPr sz="1755" kern="1200">
          <a:solidFill>
            <a:schemeClr val="tx1"/>
          </a:solidFill>
          <a:latin typeface="+mn-lt"/>
          <a:ea typeface="+mn-ea"/>
          <a:cs typeface="+mn-cs"/>
        </a:defRPr>
      </a:lvl5pPr>
      <a:lvl6pPr marL="2228850" algn="l" defTabSz="891540" rtl="0" eaLnBrk="1" latinLnBrk="0" hangingPunct="1">
        <a:defRPr sz="1755" kern="1200">
          <a:solidFill>
            <a:schemeClr val="tx1"/>
          </a:solidFill>
          <a:latin typeface="+mn-lt"/>
          <a:ea typeface="+mn-ea"/>
          <a:cs typeface="+mn-cs"/>
        </a:defRPr>
      </a:lvl6pPr>
      <a:lvl7pPr marL="2674620" algn="l" defTabSz="891540" rtl="0" eaLnBrk="1" latinLnBrk="0" hangingPunct="1">
        <a:defRPr sz="1755" kern="1200">
          <a:solidFill>
            <a:schemeClr val="tx1"/>
          </a:solidFill>
          <a:latin typeface="+mn-lt"/>
          <a:ea typeface="+mn-ea"/>
          <a:cs typeface="+mn-cs"/>
        </a:defRPr>
      </a:lvl7pPr>
      <a:lvl8pPr marL="3120390" algn="l" defTabSz="891540" rtl="0" eaLnBrk="1" latinLnBrk="0" hangingPunct="1">
        <a:defRPr sz="1755" kern="1200">
          <a:solidFill>
            <a:schemeClr val="tx1"/>
          </a:solidFill>
          <a:latin typeface="+mn-lt"/>
          <a:ea typeface="+mn-ea"/>
          <a:cs typeface="+mn-cs"/>
        </a:defRPr>
      </a:lvl8pPr>
      <a:lvl9pPr marL="3566160" algn="l" defTabSz="891540" rtl="0" eaLnBrk="1" latinLnBrk="0" hangingPunct="1">
        <a:defRPr sz="17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1.png"/><Relationship Id="rId18" Type="http://schemas.openxmlformats.org/officeDocument/2006/relationships/image" Target="../media/image18.svg"/><Relationship Id="rId7" Type="http://schemas.openxmlformats.org/officeDocument/2006/relationships/image" Target="../media/image8.png"/><Relationship Id="rId12" Type="http://schemas.openxmlformats.org/officeDocument/2006/relationships/image" Target="../media/image12.svg"/><Relationship Id="rId17" Type="http://schemas.openxmlformats.org/officeDocument/2006/relationships/image" Target="../media/image13.png"/><Relationship Id="rId2" Type="http://schemas.openxmlformats.org/officeDocument/2006/relationships/image" Target="../media/image6.png"/><Relationship Id="rId16" Type="http://schemas.openxmlformats.org/officeDocument/2006/relationships/image" Target="../media/image16.svg"/><Relationship Id="rId1" Type="http://schemas.openxmlformats.org/officeDocument/2006/relationships/slideLayout" Target="../slideLayouts/slideLayout17.xml"/><Relationship Id="rId6" Type="http://schemas.openxmlformats.org/officeDocument/2006/relationships/image" Target="../media/image6.svg"/><Relationship Id="rId11" Type="http://schemas.openxmlformats.org/officeDocument/2006/relationships/image" Target="../media/image10.png"/><Relationship Id="rId5" Type="http://schemas.openxmlformats.org/officeDocument/2006/relationships/image" Target="../media/image7.png"/><Relationship Id="rId15" Type="http://schemas.openxmlformats.org/officeDocument/2006/relationships/image" Target="../media/image12.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E7E4-CAB7-6004-F9FF-F8C9A8FFA052}"/>
              </a:ext>
            </a:extLst>
          </p:cNvPr>
          <p:cNvSpPr>
            <a:spLocks noGrp="1"/>
          </p:cNvSpPr>
          <p:nvPr>
            <p:ph type="ctrTitle"/>
          </p:nvPr>
        </p:nvSpPr>
        <p:spPr>
          <a:xfrm>
            <a:off x="580646" y="1306450"/>
            <a:ext cx="7223759" cy="3854195"/>
          </a:xfrm>
        </p:spPr>
        <p:txBody>
          <a:bodyPr>
            <a:noAutofit/>
          </a:bodyPr>
          <a:lstStyle/>
          <a:p>
            <a:pPr>
              <a:lnSpc>
                <a:spcPct val="150000"/>
              </a:lnSpc>
            </a:pPr>
            <a:r>
              <a:rPr lang="en-US" sz="4400" b="1" dirty="0">
                <a:solidFill>
                  <a:schemeClr val="bg1"/>
                </a:solidFill>
                <a:effectLst>
                  <a:outerShdw blurRad="38100" dist="38100" dir="2700000" algn="tl">
                    <a:srgbClr val="000000">
                      <a:alpha val="43137"/>
                    </a:srgbClr>
                  </a:outerShdw>
                </a:effectLst>
                <a:latin typeface="Garamond" panose="02020404030301010803" pitchFamily="18" charset="0"/>
              </a:rPr>
              <a:t>Public Procurement and Unexplained Wealth in Nigeria: An Ecosystem Approach</a:t>
            </a:r>
            <a:endParaRPr lang="en-NG" sz="4400" b="1"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2963889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Public Procurement Act/Bureau of Public Procurement</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61182" y="1716257"/>
            <a:ext cx="10578904" cy="4071473"/>
            <a:chOff x="1043071" y="1070269"/>
            <a:chExt cx="9801059" cy="4717462"/>
          </a:xfrm>
        </p:grpSpPr>
        <p:sp>
          <p:nvSpPr>
            <p:cNvPr id="16" name="TextBox 28">
              <a:extLst>
                <a:ext uri="{FF2B5EF4-FFF2-40B4-BE49-F238E27FC236}">
                  <a16:creationId xmlns:a16="http://schemas.microsoft.com/office/drawing/2014/main" id="{DB3C739F-4592-5348-9FA6-F1FCEE1ACEB9}"/>
                </a:ext>
              </a:extLst>
            </p:cNvPr>
            <p:cNvSpPr txBox="1"/>
            <p:nvPr/>
          </p:nvSpPr>
          <p:spPr>
            <a:xfrm>
              <a:off x="8234519" y="1400942"/>
              <a:ext cx="2609611" cy="303118"/>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Debrief bid losers at their request – s 19.</a:t>
              </a:r>
            </a:p>
          </p:txBody>
        </p:sp>
        <p:sp>
          <p:nvSpPr>
            <p:cNvPr id="17" name="TextBox 32">
              <a:extLst>
                <a:ext uri="{FF2B5EF4-FFF2-40B4-BE49-F238E27FC236}">
                  <a16:creationId xmlns:a16="http://schemas.microsoft.com/office/drawing/2014/main" id="{30C7B09D-CBE4-4E41-AA1E-E49D9B392E03}"/>
                </a:ext>
              </a:extLst>
            </p:cNvPr>
            <p:cNvSpPr txBox="1"/>
            <p:nvPr/>
          </p:nvSpPr>
          <p:spPr>
            <a:xfrm>
              <a:off x="1043071" y="1302875"/>
              <a:ext cx="2662833"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smtClean="0">
                  <a:latin typeface="Garamond" panose="02020404030301010803" pitchFamily="18" charset="0"/>
                </a:rPr>
                <a:t>Parastatal </a:t>
              </a:r>
              <a:r>
                <a:rPr lang="en-US" sz="1100" noProof="1">
                  <a:latin typeface="Garamond" panose="02020404030301010803" pitchFamily="18" charset="0"/>
                </a:rPr>
                <a:t>and ministerial tenders </a:t>
              </a:r>
              <a:r>
                <a:rPr lang="en-US" sz="1100" noProof="1" smtClean="0">
                  <a:latin typeface="Garamond" panose="02020404030301010803" pitchFamily="18" charset="0"/>
                </a:rPr>
                <a:t>boards are the procurement approving authorities </a:t>
              </a:r>
              <a:r>
                <a:rPr lang="en-US" sz="1100" noProof="1">
                  <a:latin typeface="Garamond" panose="02020404030301010803" pitchFamily="18" charset="0"/>
                </a:rPr>
                <a:t>– s 17 PPA.</a:t>
              </a:r>
            </a:p>
          </p:txBody>
        </p:sp>
        <p:sp>
          <p:nvSpPr>
            <p:cNvPr id="18" name="TextBox 29">
              <a:extLst>
                <a:ext uri="{FF2B5EF4-FFF2-40B4-BE49-F238E27FC236}">
                  <a16:creationId xmlns:a16="http://schemas.microsoft.com/office/drawing/2014/main" id="{AC3FEC04-D9DE-9141-BE7C-95DB7B28ED66}"/>
                </a:ext>
              </a:extLst>
            </p:cNvPr>
            <p:cNvSpPr txBox="1"/>
            <p:nvPr/>
          </p:nvSpPr>
          <p:spPr>
            <a:xfrm>
              <a:off x="8234519" y="2125321"/>
              <a:ext cx="2609611"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Tender boards’ decisions are communicated to Ministers </a:t>
              </a:r>
              <a:endParaRPr kumimoji="0" lang="en-US" sz="1100" b="0" i="0" u="none" strike="noStrike" kern="1200" cap="none" spc="0" normalizeH="0" baseline="0" noProof="1">
                <a:ln>
                  <a:noFill/>
                </a:ln>
                <a:effectLst/>
                <a:uLnTx/>
                <a:uFillTx/>
                <a:latin typeface="Garamond" panose="02020404030301010803" pitchFamily="18" charset="0"/>
              </a:endParaRPr>
            </a:p>
          </p:txBody>
        </p:sp>
        <p:sp>
          <p:nvSpPr>
            <p:cNvPr id="19" name="TextBox 33">
              <a:extLst>
                <a:ext uri="{FF2B5EF4-FFF2-40B4-BE49-F238E27FC236}">
                  <a16:creationId xmlns:a16="http://schemas.microsoft.com/office/drawing/2014/main" id="{7A9F12F6-CCBE-8D4F-A78A-AB0D2D37A0D8}"/>
                </a:ext>
              </a:extLst>
            </p:cNvPr>
            <p:cNvSpPr txBox="1"/>
            <p:nvPr/>
          </p:nvSpPr>
          <p:spPr>
            <a:xfrm>
              <a:off x="1043071" y="2125321"/>
              <a:ext cx="2647125"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Procuring entities are to work through procurement planning committees – s 18 PPA.</a:t>
              </a:r>
            </a:p>
          </p:txBody>
        </p:sp>
        <p:sp>
          <p:nvSpPr>
            <p:cNvPr id="20" name="TextBox 30">
              <a:extLst>
                <a:ext uri="{FF2B5EF4-FFF2-40B4-BE49-F238E27FC236}">
                  <a16:creationId xmlns:a16="http://schemas.microsoft.com/office/drawing/2014/main" id="{51D57D68-8E77-0743-A640-C5F1E4D84B3E}"/>
                </a:ext>
              </a:extLst>
            </p:cNvPr>
            <p:cNvSpPr txBox="1"/>
            <p:nvPr/>
          </p:nvSpPr>
          <p:spPr>
            <a:xfrm>
              <a:off x="8197005" y="2751634"/>
              <a:ext cx="2647124" cy="89152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Obtain a “Certificate of ‘No Objection’ to Contract Award” from the Bureau of Public Procurement within the prior review threshold as stipulated in Section 3(a) of this Act – s 19.</a:t>
              </a:r>
            </a:p>
          </p:txBody>
        </p:sp>
        <p:sp>
          <p:nvSpPr>
            <p:cNvPr id="21" name="TextBox 34">
              <a:extLst>
                <a:ext uri="{FF2B5EF4-FFF2-40B4-BE49-F238E27FC236}">
                  <a16:creationId xmlns:a16="http://schemas.microsoft.com/office/drawing/2014/main" id="{D401A901-7A94-804F-9A9D-1CFC11598AEA}"/>
                </a:ext>
              </a:extLst>
            </p:cNvPr>
            <p:cNvSpPr txBox="1"/>
            <p:nvPr/>
          </p:nvSpPr>
          <p:spPr>
            <a:xfrm>
              <a:off x="1043071" y="2947769"/>
              <a:ext cx="2643074"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Procuring entities must advertise and solicit for bids</a:t>
              </a:r>
              <a:r>
                <a:rPr lang="en-US" sz="1100" noProof="1" smtClean="0">
                  <a:latin typeface="Garamond" panose="02020404030301010803" pitchFamily="18" charset="0"/>
                </a:rPr>
                <a:t>.</a:t>
              </a:r>
              <a:r>
                <a:rPr kumimoji="0" lang="en-US" sz="1100" b="0" i="0" u="none" strike="noStrike" kern="1200" cap="none" spc="0" normalizeH="0" baseline="0" noProof="1" smtClean="0">
                  <a:ln>
                    <a:noFill/>
                  </a:ln>
                  <a:effectLst/>
                  <a:uLnTx/>
                  <a:uFillTx/>
                  <a:latin typeface="Garamond" panose="02020404030301010803" pitchFamily="18" charset="0"/>
                </a:rPr>
                <a:t>. </a:t>
              </a:r>
              <a:endParaRPr kumimoji="0" lang="en-US" sz="1100" b="0" i="0" u="none" strike="noStrike" kern="1200" cap="none" spc="0" normalizeH="0" baseline="0" noProof="1">
                <a:ln>
                  <a:noFill/>
                </a:ln>
                <a:effectLst/>
                <a:uLnTx/>
                <a:uFillTx/>
                <a:latin typeface="Garamond" panose="02020404030301010803" pitchFamily="18" charset="0"/>
              </a:endParaRPr>
            </a:p>
          </p:txBody>
        </p:sp>
        <p:sp>
          <p:nvSpPr>
            <p:cNvPr id="22" name="TextBox 31">
              <a:extLst>
                <a:ext uri="{FF2B5EF4-FFF2-40B4-BE49-F238E27FC236}">
                  <a16:creationId xmlns:a16="http://schemas.microsoft.com/office/drawing/2014/main" id="{E1ECCA59-9BE1-B04A-8054-CAB122DD0C4F}"/>
                </a:ext>
              </a:extLst>
            </p:cNvPr>
            <p:cNvSpPr txBox="1"/>
            <p:nvPr/>
          </p:nvSpPr>
          <p:spPr>
            <a:xfrm>
              <a:off x="8234519" y="3770215"/>
              <a:ext cx="2609611"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Procuring authority must execute all contract agreements – s 19.</a:t>
              </a:r>
            </a:p>
          </p:txBody>
        </p:sp>
        <p:sp>
          <p:nvSpPr>
            <p:cNvPr id="23" name="TextBox 35">
              <a:extLst>
                <a:ext uri="{FF2B5EF4-FFF2-40B4-BE49-F238E27FC236}">
                  <a16:creationId xmlns:a16="http://schemas.microsoft.com/office/drawing/2014/main" id="{AB7F7B79-77D8-CC4D-866D-A9CE51BBFA02}"/>
                </a:ext>
              </a:extLst>
            </p:cNvPr>
            <p:cNvSpPr txBox="1"/>
            <p:nvPr/>
          </p:nvSpPr>
          <p:spPr>
            <a:xfrm>
              <a:off x="1043071" y="3574080"/>
              <a:ext cx="2662833" cy="89152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Procurement </a:t>
              </a:r>
              <a:r>
                <a:rPr lang="en-US" sz="1100" noProof="1" smtClean="0">
                  <a:latin typeface="Garamond" panose="02020404030301010803" pitchFamily="18" charset="0"/>
                </a:rPr>
                <a:t>processes </a:t>
              </a:r>
              <a:r>
                <a:rPr lang="en-US" sz="1100" noProof="1">
                  <a:latin typeface="Garamond" panose="02020404030301010803" pitchFamily="18" charset="0"/>
                </a:rPr>
                <a:t>must be observed by private sector professional whose expertise is relevant to the type of procurement and an NGO competent </a:t>
              </a:r>
              <a:r>
                <a:rPr lang="en-US" sz="1100" noProof="1" smtClean="0">
                  <a:latin typeface="Garamond" panose="02020404030301010803" pitchFamily="18" charset="0"/>
                </a:rPr>
                <a:t>in transparency </a:t>
              </a:r>
              <a:r>
                <a:rPr lang="en-US" sz="1100" noProof="1">
                  <a:latin typeface="Garamond" panose="02020404030301010803" pitchFamily="18" charset="0"/>
                </a:rPr>
                <a:t>and anti-corruption issues.</a:t>
              </a:r>
            </a:p>
          </p:txBody>
        </p:sp>
        <p:sp>
          <p:nvSpPr>
            <p:cNvPr id="24" name="Shape">
              <a:extLst>
                <a:ext uri="{FF2B5EF4-FFF2-40B4-BE49-F238E27FC236}">
                  <a16:creationId xmlns:a16="http://schemas.microsoft.com/office/drawing/2014/main" id="{14083201-84F2-AD47-85DB-17B26E7E8CBD}"/>
                </a:ext>
              </a:extLst>
            </p:cNvPr>
            <p:cNvSpPr/>
            <p:nvPr/>
          </p:nvSpPr>
          <p:spPr>
            <a:xfrm>
              <a:off x="5970387" y="4433503"/>
              <a:ext cx="1910794" cy="11667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7570" y="14051"/>
                    <a:pt x="21600" y="14051"/>
                  </a:cubicBezTo>
                  <a:lnTo>
                    <a:pt x="21600" y="0"/>
                  </a:lnTo>
                  <a:cubicBezTo>
                    <a:pt x="7570" y="0"/>
                    <a:pt x="0" y="6722"/>
                    <a:pt x="0" y="6722"/>
                  </a:cubicBezTo>
                  <a:lnTo>
                    <a:pt x="0" y="21600"/>
                  </a:lnTo>
                  <a:close/>
                </a:path>
              </a:pathLst>
            </a:custGeom>
            <a:solidFill>
              <a:srgbClr val="C13018">
                <a:lumMod val="75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25" name="Shape">
              <a:extLst>
                <a:ext uri="{FF2B5EF4-FFF2-40B4-BE49-F238E27FC236}">
                  <a16:creationId xmlns:a16="http://schemas.microsoft.com/office/drawing/2014/main" id="{5DAE83AD-34CF-0B4E-93E5-C0CF892C150E}"/>
                </a:ext>
              </a:extLst>
            </p:cNvPr>
            <p:cNvSpPr/>
            <p:nvPr/>
          </p:nvSpPr>
          <p:spPr>
            <a:xfrm>
              <a:off x="5970387" y="3629900"/>
              <a:ext cx="1910794" cy="109230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7570" y="14420"/>
                    <a:pt x="21600" y="14420"/>
                  </a:cubicBezTo>
                  <a:lnTo>
                    <a:pt x="21600" y="0"/>
                  </a:lnTo>
                  <a:cubicBezTo>
                    <a:pt x="7570" y="0"/>
                    <a:pt x="0" y="7180"/>
                    <a:pt x="0" y="7180"/>
                  </a:cubicBezTo>
                  <a:lnTo>
                    <a:pt x="0" y="21600"/>
                  </a:lnTo>
                  <a:close/>
                </a:path>
              </a:pathLst>
            </a:custGeom>
            <a:solidFill>
              <a:srgbClr val="7030A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26" name="Shape">
              <a:extLst>
                <a:ext uri="{FF2B5EF4-FFF2-40B4-BE49-F238E27FC236}">
                  <a16:creationId xmlns:a16="http://schemas.microsoft.com/office/drawing/2014/main" id="{82E50AEC-4F35-1A4E-ACA8-873D46D3BC5D}"/>
                </a:ext>
              </a:extLst>
            </p:cNvPr>
            <p:cNvSpPr/>
            <p:nvPr/>
          </p:nvSpPr>
          <p:spPr>
            <a:xfrm>
              <a:off x="5970387" y="1070269"/>
              <a:ext cx="1910794" cy="1220289"/>
            </a:xfrm>
            <a:custGeom>
              <a:avLst/>
              <a:gdLst/>
              <a:ahLst/>
              <a:cxnLst>
                <a:cxn ang="0">
                  <a:pos x="wd2" y="hd2"/>
                </a:cxn>
                <a:cxn ang="5400000">
                  <a:pos x="wd2" y="hd2"/>
                </a:cxn>
                <a:cxn ang="10800000">
                  <a:pos x="wd2" y="hd2"/>
                </a:cxn>
                <a:cxn ang="16200000">
                  <a:pos x="wd2" y="hd2"/>
                </a:cxn>
              </a:cxnLst>
              <a:rect l="0" t="0" r="r" b="b"/>
              <a:pathLst>
                <a:path w="21600" h="21600" extrusionOk="0">
                  <a:moveTo>
                    <a:pt x="0" y="7165"/>
                  </a:moveTo>
                  <a:lnTo>
                    <a:pt x="0" y="21600"/>
                  </a:lnTo>
                  <a:cubicBezTo>
                    <a:pt x="0" y="21600"/>
                    <a:pt x="7570" y="14382"/>
                    <a:pt x="21600" y="14382"/>
                  </a:cubicBezTo>
                  <a:lnTo>
                    <a:pt x="21600" y="0"/>
                  </a:lnTo>
                  <a:cubicBezTo>
                    <a:pt x="7604" y="0"/>
                    <a:pt x="0" y="7165"/>
                    <a:pt x="0" y="7165"/>
                  </a:cubicBezTo>
                  <a:close/>
                </a:path>
              </a:pathLst>
            </a:custGeom>
            <a:solidFill>
              <a:srgbClr val="FFCC4C"/>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27" name="Shape">
              <a:extLst>
                <a:ext uri="{FF2B5EF4-FFF2-40B4-BE49-F238E27FC236}">
                  <a16:creationId xmlns:a16="http://schemas.microsoft.com/office/drawing/2014/main" id="{2D02559A-19FB-6846-A169-DBB379EE3EC0}"/>
                </a:ext>
              </a:extLst>
            </p:cNvPr>
            <p:cNvSpPr/>
            <p:nvPr/>
          </p:nvSpPr>
          <p:spPr>
            <a:xfrm>
              <a:off x="5970387" y="1933398"/>
              <a:ext cx="1910794" cy="120838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7570" y="14311"/>
                    <a:pt x="21600" y="14311"/>
                  </a:cubicBezTo>
                  <a:lnTo>
                    <a:pt x="21600" y="0"/>
                  </a:lnTo>
                  <a:cubicBezTo>
                    <a:pt x="7570" y="0"/>
                    <a:pt x="0" y="7289"/>
                    <a:pt x="0" y="7289"/>
                  </a:cubicBezTo>
                  <a:lnTo>
                    <a:pt x="0" y="21600"/>
                  </a:lnTo>
                  <a:close/>
                </a:path>
              </a:pathLst>
            </a:custGeom>
            <a:solidFill>
              <a:srgbClr val="F7931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28" name="Shape">
              <a:extLst>
                <a:ext uri="{FF2B5EF4-FFF2-40B4-BE49-F238E27FC236}">
                  <a16:creationId xmlns:a16="http://schemas.microsoft.com/office/drawing/2014/main" id="{C66C56E6-91EA-D240-A997-06303EF1EF97}"/>
                </a:ext>
              </a:extLst>
            </p:cNvPr>
            <p:cNvSpPr/>
            <p:nvPr/>
          </p:nvSpPr>
          <p:spPr>
            <a:xfrm>
              <a:off x="5970387" y="2796532"/>
              <a:ext cx="1910794" cy="113397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7570" y="14683"/>
                    <a:pt x="21600" y="14683"/>
                  </a:cubicBezTo>
                  <a:lnTo>
                    <a:pt x="21600" y="0"/>
                  </a:lnTo>
                  <a:cubicBezTo>
                    <a:pt x="7570" y="0"/>
                    <a:pt x="0" y="7767"/>
                    <a:pt x="0" y="7767"/>
                  </a:cubicBezTo>
                  <a:lnTo>
                    <a:pt x="0" y="21600"/>
                  </a:lnTo>
                  <a:close/>
                </a:path>
              </a:pathLst>
            </a:custGeom>
            <a:solidFill>
              <a:srgbClr val="C1301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29" name="Shape">
              <a:extLst>
                <a:ext uri="{FF2B5EF4-FFF2-40B4-BE49-F238E27FC236}">
                  <a16:creationId xmlns:a16="http://schemas.microsoft.com/office/drawing/2014/main" id="{46E4B138-DAAE-7347-A3FE-6C0AF421543C}"/>
                </a:ext>
              </a:extLst>
            </p:cNvPr>
            <p:cNvSpPr/>
            <p:nvPr/>
          </p:nvSpPr>
          <p:spPr>
            <a:xfrm>
              <a:off x="3976256" y="4433503"/>
              <a:ext cx="1910794" cy="11667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4030" y="14051"/>
                    <a:pt x="0" y="14051"/>
                  </a:cubicBezTo>
                  <a:lnTo>
                    <a:pt x="0" y="0"/>
                  </a:lnTo>
                  <a:cubicBezTo>
                    <a:pt x="14030" y="0"/>
                    <a:pt x="21600" y="6722"/>
                    <a:pt x="21600" y="6722"/>
                  </a:cubicBezTo>
                  <a:lnTo>
                    <a:pt x="21600" y="21600"/>
                  </a:lnTo>
                  <a:close/>
                </a:path>
              </a:pathLst>
            </a:custGeom>
            <a:solidFill>
              <a:sysClr val="windowText" lastClr="000000">
                <a:lumMod val="65000"/>
                <a:lumOff val="35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0" name="Shape">
              <a:extLst>
                <a:ext uri="{FF2B5EF4-FFF2-40B4-BE49-F238E27FC236}">
                  <a16:creationId xmlns:a16="http://schemas.microsoft.com/office/drawing/2014/main" id="{EFB7CFD2-7B66-4E4F-995E-0AB00D254D73}"/>
                </a:ext>
              </a:extLst>
            </p:cNvPr>
            <p:cNvSpPr/>
            <p:nvPr/>
          </p:nvSpPr>
          <p:spPr>
            <a:xfrm>
              <a:off x="3976256" y="3629900"/>
              <a:ext cx="1910794" cy="10923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4030" y="14420"/>
                    <a:pt x="0" y="14420"/>
                  </a:cubicBezTo>
                  <a:lnTo>
                    <a:pt x="0" y="0"/>
                  </a:lnTo>
                  <a:cubicBezTo>
                    <a:pt x="14030" y="0"/>
                    <a:pt x="21600" y="7180"/>
                    <a:pt x="21600" y="7180"/>
                  </a:cubicBezTo>
                  <a:lnTo>
                    <a:pt x="21600" y="21600"/>
                  </a:lnTo>
                  <a:close/>
                </a:path>
              </a:pathLst>
            </a:custGeom>
            <a:solidFill>
              <a:srgbClr val="06395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1" name="Shape">
              <a:extLst>
                <a:ext uri="{FF2B5EF4-FFF2-40B4-BE49-F238E27FC236}">
                  <a16:creationId xmlns:a16="http://schemas.microsoft.com/office/drawing/2014/main" id="{4A2D2DA4-35A5-B847-B8A1-CA8EA8E1A9EC}"/>
                </a:ext>
              </a:extLst>
            </p:cNvPr>
            <p:cNvSpPr/>
            <p:nvPr/>
          </p:nvSpPr>
          <p:spPr>
            <a:xfrm>
              <a:off x="3976256" y="1070269"/>
              <a:ext cx="1910794" cy="1220289"/>
            </a:xfrm>
            <a:custGeom>
              <a:avLst/>
              <a:gdLst/>
              <a:ahLst/>
              <a:cxnLst>
                <a:cxn ang="0">
                  <a:pos x="wd2" y="hd2"/>
                </a:cxn>
                <a:cxn ang="5400000">
                  <a:pos x="wd2" y="hd2"/>
                </a:cxn>
                <a:cxn ang="10800000">
                  <a:pos x="wd2" y="hd2"/>
                </a:cxn>
                <a:cxn ang="16200000">
                  <a:pos x="wd2" y="hd2"/>
                </a:cxn>
              </a:cxnLst>
              <a:rect l="0" t="0" r="r" b="b"/>
              <a:pathLst>
                <a:path w="21600" h="21600" extrusionOk="0">
                  <a:moveTo>
                    <a:pt x="21600" y="7165"/>
                  </a:moveTo>
                  <a:lnTo>
                    <a:pt x="21600" y="21600"/>
                  </a:lnTo>
                  <a:cubicBezTo>
                    <a:pt x="21600" y="21600"/>
                    <a:pt x="14030" y="14382"/>
                    <a:pt x="0" y="14382"/>
                  </a:cubicBezTo>
                  <a:lnTo>
                    <a:pt x="0" y="0"/>
                  </a:lnTo>
                  <a:cubicBezTo>
                    <a:pt x="14030" y="0"/>
                    <a:pt x="21600" y="7165"/>
                    <a:pt x="21600" y="7165"/>
                  </a:cubicBezTo>
                  <a:close/>
                </a:path>
              </a:pathLst>
            </a:custGeom>
            <a:solidFill>
              <a:srgbClr val="4CC1E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2" name="Shape">
              <a:extLst>
                <a:ext uri="{FF2B5EF4-FFF2-40B4-BE49-F238E27FC236}">
                  <a16:creationId xmlns:a16="http://schemas.microsoft.com/office/drawing/2014/main" id="{347BF104-0774-504E-B02B-254B9D551CAE}"/>
                </a:ext>
              </a:extLst>
            </p:cNvPr>
            <p:cNvSpPr/>
            <p:nvPr/>
          </p:nvSpPr>
          <p:spPr>
            <a:xfrm>
              <a:off x="3976256" y="1933398"/>
              <a:ext cx="1910794" cy="12083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4030" y="14311"/>
                    <a:pt x="0" y="14311"/>
                  </a:cubicBezTo>
                  <a:lnTo>
                    <a:pt x="0" y="0"/>
                  </a:lnTo>
                  <a:cubicBezTo>
                    <a:pt x="14030" y="0"/>
                    <a:pt x="21600" y="7289"/>
                    <a:pt x="21600" y="7289"/>
                  </a:cubicBezTo>
                  <a:lnTo>
                    <a:pt x="21600" y="21600"/>
                  </a:lnTo>
                  <a:close/>
                </a:path>
              </a:pathLst>
            </a:custGeom>
            <a:solidFill>
              <a:srgbClr val="A2B969"/>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3" name="Shape">
              <a:extLst>
                <a:ext uri="{FF2B5EF4-FFF2-40B4-BE49-F238E27FC236}">
                  <a16:creationId xmlns:a16="http://schemas.microsoft.com/office/drawing/2014/main" id="{9E407985-02E7-CC4E-8166-8A8BCCE23F66}"/>
                </a:ext>
              </a:extLst>
            </p:cNvPr>
            <p:cNvSpPr/>
            <p:nvPr/>
          </p:nvSpPr>
          <p:spPr>
            <a:xfrm>
              <a:off x="3976256" y="2796532"/>
              <a:ext cx="1910794" cy="113397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4030" y="14683"/>
                    <a:pt x="0" y="14683"/>
                  </a:cubicBezTo>
                  <a:lnTo>
                    <a:pt x="0" y="0"/>
                  </a:lnTo>
                  <a:cubicBezTo>
                    <a:pt x="14030" y="0"/>
                    <a:pt x="21600" y="7767"/>
                    <a:pt x="21600" y="7767"/>
                  </a:cubicBezTo>
                  <a:lnTo>
                    <a:pt x="21600" y="21600"/>
                  </a:lnTo>
                  <a:close/>
                </a:path>
              </a:pathLst>
            </a:custGeom>
            <a:solidFill>
              <a:srgbClr val="3A5C8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4" name="Shape">
              <a:extLst>
                <a:ext uri="{FF2B5EF4-FFF2-40B4-BE49-F238E27FC236}">
                  <a16:creationId xmlns:a16="http://schemas.microsoft.com/office/drawing/2014/main" id="{6C57AF5B-8D46-8D49-9FEB-F763B88C05A9}"/>
                </a:ext>
              </a:extLst>
            </p:cNvPr>
            <p:cNvSpPr/>
            <p:nvPr/>
          </p:nvSpPr>
          <p:spPr>
            <a:xfrm>
              <a:off x="3827440" y="1338135"/>
              <a:ext cx="4232320" cy="4449596"/>
            </a:xfrm>
            <a:custGeom>
              <a:avLst/>
              <a:gdLst/>
              <a:ahLst/>
              <a:cxnLst>
                <a:cxn ang="0">
                  <a:pos x="wd2" y="hd2"/>
                </a:cxn>
                <a:cxn ang="5400000">
                  <a:pos x="wd2" y="hd2"/>
                </a:cxn>
                <a:cxn ang="10800000">
                  <a:pos x="wd2" y="hd2"/>
                </a:cxn>
                <a:cxn ang="16200000">
                  <a:pos x="wd2" y="hd2"/>
                </a:cxn>
              </a:cxnLst>
              <a:rect l="0" t="0" r="r" b="b"/>
              <a:pathLst>
                <a:path w="21600" h="21600" extrusionOk="0">
                  <a:moveTo>
                    <a:pt x="21600" y="751"/>
                  </a:moveTo>
                  <a:cubicBezTo>
                    <a:pt x="21600" y="419"/>
                    <a:pt x="21372" y="130"/>
                    <a:pt x="21068" y="14"/>
                  </a:cubicBezTo>
                  <a:lnTo>
                    <a:pt x="21068" y="2687"/>
                  </a:lnTo>
                  <a:cubicBezTo>
                    <a:pt x="21068" y="2745"/>
                    <a:pt x="21053" y="2788"/>
                    <a:pt x="21023" y="2832"/>
                  </a:cubicBezTo>
                  <a:cubicBezTo>
                    <a:pt x="21053" y="2875"/>
                    <a:pt x="21068" y="2919"/>
                    <a:pt x="21068" y="2976"/>
                  </a:cubicBezTo>
                  <a:lnTo>
                    <a:pt x="21068" y="6863"/>
                  </a:lnTo>
                  <a:cubicBezTo>
                    <a:pt x="21068" y="6921"/>
                    <a:pt x="21053" y="6964"/>
                    <a:pt x="21023" y="7007"/>
                  </a:cubicBezTo>
                  <a:cubicBezTo>
                    <a:pt x="21053" y="7051"/>
                    <a:pt x="21068" y="7094"/>
                    <a:pt x="21068" y="7152"/>
                  </a:cubicBezTo>
                  <a:lnTo>
                    <a:pt x="21068" y="10894"/>
                  </a:lnTo>
                  <a:cubicBezTo>
                    <a:pt x="21068" y="10952"/>
                    <a:pt x="21053" y="10995"/>
                    <a:pt x="21023" y="11038"/>
                  </a:cubicBezTo>
                  <a:cubicBezTo>
                    <a:pt x="21053" y="11082"/>
                    <a:pt x="21068" y="11125"/>
                    <a:pt x="21068" y="11183"/>
                  </a:cubicBezTo>
                  <a:lnTo>
                    <a:pt x="21068" y="14723"/>
                  </a:lnTo>
                  <a:cubicBezTo>
                    <a:pt x="21068" y="14780"/>
                    <a:pt x="21053" y="14824"/>
                    <a:pt x="21023" y="14867"/>
                  </a:cubicBezTo>
                  <a:cubicBezTo>
                    <a:pt x="21053" y="14911"/>
                    <a:pt x="21068" y="14954"/>
                    <a:pt x="21068" y="15012"/>
                  </a:cubicBezTo>
                  <a:lnTo>
                    <a:pt x="21068" y="18696"/>
                  </a:lnTo>
                  <a:cubicBezTo>
                    <a:pt x="21068" y="18855"/>
                    <a:pt x="20932" y="18985"/>
                    <a:pt x="20765" y="18985"/>
                  </a:cubicBezTo>
                  <a:cubicBezTo>
                    <a:pt x="14582" y="18985"/>
                    <a:pt x="11195" y="20906"/>
                    <a:pt x="11165" y="20921"/>
                  </a:cubicBezTo>
                  <a:cubicBezTo>
                    <a:pt x="11119" y="20950"/>
                    <a:pt x="11058" y="20964"/>
                    <a:pt x="11013" y="20964"/>
                  </a:cubicBezTo>
                  <a:cubicBezTo>
                    <a:pt x="10967" y="20964"/>
                    <a:pt x="10906" y="20950"/>
                    <a:pt x="10861" y="20921"/>
                  </a:cubicBezTo>
                  <a:cubicBezTo>
                    <a:pt x="10846" y="20906"/>
                    <a:pt x="10815" y="20892"/>
                    <a:pt x="10800" y="20878"/>
                  </a:cubicBezTo>
                  <a:cubicBezTo>
                    <a:pt x="10785" y="20892"/>
                    <a:pt x="10770" y="20906"/>
                    <a:pt x="10739" y="20921"/>
                  </a:cubicBezTo>
                  <a:cubicBezTo>
                    <a:pt x="10694" y="20950"/>
                    <a:pt x="10648" y="20964"/>
                    <a:pt x="10587" y="20964"/>
                  </a:cubicBezTo>
                  <a:cubicBezTo>
                    <a:pt x="10527" y="20964"/>
                    <a:pt x="10481" y="20950"/>
                    <a:pt x="10435" y="20921"/>
                  </a:cubicBezTo>
                  <a:cubicBezTo>
                    <a:pt x="10420" y="20921"/>
                    <a:pt x="9570" y="20430"/>
                    <a:pt x="7975" y="19953"/>
                  </a:cubicBezTo>
                  <a:cubicBezTo>
                    <a:pt x="6501" y="19505"/>
                    <a:pt x="4056" y="18985"/>
                    <a:pt x="835" y="18985"/>
                  </a:cubicBezTo>
                  <a:cubicBezTo>
                    <a:pt x="668" y="18985"/>
                    <a:pt x="532" y="18855"/>
                    <a:pt x="532" y="18696"/>
                  </a:cubicBezTo>
                  <a:lnTo>
                    <a:pt x="532" y="15012"/>
                  </a:lnTo>
                  <a:cubicBezTo>
                    <a:pt x="532" y="14954"/>
                    <a:pt x="547" y="14911"/>
                    <a:pt x="577" y="14867"/>
                  </a:cubicBezTo>
                  <a:cubicBezTo>
                    <a:pt x="547" y="14824"/>
                    <a:pt x="532" y="14780"/>
                    <a:pt x="532" y="14723"/>
                  </a:cubicBezTo>
                  <a:lnTo>
                    <a:pt x="532" y="11183"/>
                  </a:lnTo>
                  <a:cubicBezTo>
                    <a:pt x="532" y="11125"/>
                    <a:pt x="547" y="11082"/>
                    <a:pt x="577" y="11038"/>
                  </a:cubicBezTo>
                  <a:cubicBezTo>
                    <a:pt x="547" y="10995"/>
                    <a:pt x="532" y="10952"/>
                    <a:pt x="532" y="10894"/>
                  </a:cubicBezTo>
                  <a:lnTo>
                    <a:pt x="532" y="7152"/>
                  </a:lnTo>
                  <a:cubicBezTo>
                    <a:pt x="532" y="7094"/>
                    <a:pt x="547" y="7051"/>
                    <a:pt x="577" y="7007"/>
                  </a:cubicBezTo>
                  <a:cubicBezTo>
                    <a:pt x="547" y="6964"/>
                    <a:pt x="532" y="6921"/>
                    <a:pt x="532" y="6863"/>
                  </a:cubicBezTo>
                  <a:lnTo>
                    <a:pt x="532" y="2962"/>
                  </a:lnTo>
                  <a:cubicBezTo>
                    <a:pt x="532" y="2904"/>
                    <a:pt x="547" y="2861"/>
                    <a:pt x="577" y="2817"/>
                  </a:cubicBezTo>
                  <a:cubicBezTo>
                    <a:pt x="547" y="2774"/>
                    <a:pt x="532" y="2731"/>
                    <a:pt x="532" y="2673"/>
                  </a:cubicBezTo>
                  <a:lnTo>
                    <a:pt x="532" y="0"/>
                  </a:lnTo>
                  <a:cubicBezTo>
                    <a:pt x="228" y="116"/>
                    <a:pt x="0" y="405"/>
                    <a:pt x="0" y="737"/>
                  </a:cubicBezTo>
                  <a:lnTo>
                    <a:pt x="0" y="4696"/>
                  </a:lnTo>
                  <a:cubicBezTo>
                    <a:pt x="0" y="4739"/>
                    <a:pt x="0" y="4797"/>
                    <a:pt x="15" y="4840"/>
                  </a:cubicBezTo>
                  <a:cubicBezTo>
                    <a:pt x="0" y="4883"/>
                    <a:pt x="0" y="4941"/>
                    <a:pt x="0" y="4985"/>
                  </a:cubicBezTo>
                  <a:lnTo>
                    <a:pt x="0" y="8871"/>
                  </a:lnTo>
                  <a:cubicBezTo>
                    <a:pt x="0" y="8915"/>
                    <a:pt x="0" y="8972"/>
                    <a:pt x="15" y="9016"/>
                  </a:cubicBezTo>
                  <a:cubicBezTo>
                    <a:pt x="0" y="9059"/>
                    <a:pt x="0" y="9117"/>
                    <a:pt x="0" y="9160"/>
                  </a:cubicBezTo>
                  <a:lnTo>
                    <a:pt x="0" y="12902"/>
                  </a:lnTo>
                  <a:cubicBezTo>
                    <a:pt x="0" y="12946"/>
                    <a:pt x="0" y="13003"/>
                    <a:pt x="15" y="13047"/>
                  </a:cubicBezTo>
                  <a:cubicBezTo>
                    <a:pt x="0" y="13090"/>
                    <a:pt x="0" y="13148"/>
                    <a:pt x="0" y="13191"/>
                  </a:cubicBezTo>
                  <a:lnTo>
                    <a:pt x="0" y="16731"/>
                  </a:lnTo>
                  <a:cubicBezTo>
                    <a:pt x="0" y="16774"/>
                    <a:pt x="0" y="16832"/>
                    <a:pt x="15" y="16875"/>
                  </a:cubicBezTo>
                  <a:cubicBezTo>
                    <a:pt x="0" y="16919"/>
                    <a:pt x="0" y="16977"/>
                    <a:pt x="0" y="17020"/>
                  </a:cubicBezTo>
                  <a:lnTo>
                    <a:pt x="0" y="18826"/>
                  </a:lnTo>
                  <a:cubicBezTo>
                    <a:pt x="0" y="19259"/>
                    <a:pt x="380" y="19621"/>
                    <a:pt x="835" y="19621"/>
                  </a:cubicBezTo>
                  <a:cubicBezTo>
                    <a:pt x="6805" y="19621"/>
                    <a:pt x="10101" y="21456"/>
                    <a:pt x="10162" y="21484"/>
                  </a:cubicBezTo>
                  <a:cubicBezTo>
                    <a:pt x="10299" y="21557"/>
                    <a:pt x="10451" y="21600"/>
                    <a:pt x="10587" y="21600"/>
                  </a:cubicBezTo>
                  <a:cubicBezTo>
                    <a:pt x="10663" y="21600"/>
                    <a:pt x="10724" y="21586"/>
                    <a:pt x="10800" y="21571"/>
                  </a:cubicBezTo>
                  <a:cubicBezTo>
                    <a:pt x="10861" y="21586"/>
                    <a:pt x="10937" y="21600"/>
                    <a:pt x="10997" y="21600"/>
                  </a:cubicBezTo>
                  <a:cubicBezTo>
                    <a:pt x="11149" y="21600"/>
                    <a:pt x="11301" y="21557"/>
                    <a:pt x="11423" y="21484"/>
                  </a:cubicBezTo>
                  <a:cubicBezTo>
                    <a:pt x="11453" y="21470"/>
                    <a:pt x="14765" y="19621"/>
                    <a:pt x="20749" y="19621"/>
                  </a:cubicBezTo>
                  <a:cubicBezTo>
                    <a:pt x="21205" y="19621"/>
                    <a:pt x="21585" y="19259"/>
                    <a:pt x="21585" y="18826"/>
                  </a:cubicBezTo>
                  <a:lnTo>
                    <a:pt x="21585" y="17020"/>
                  </a:lnTo>
                  <a:cubicBezTo>
                    <a:pt x="21585" y="16977"/>
                    <a:pt x="21585" y="16919"/>
                    <a:pt x="21570" y="16875"/>
                  </a:cubicBezTo>
                  <a:cubicBezTo>
                    <a:pt x="21585" y="16832"/>
                    <a:pt x="21585" y="16774"/>
                    <a:pt x="21585" y="16731"/>
                  </a:cubicBezTo>
                  <a:lnTo>
                    <a:pt x="21585" y="13191"/>
                  </a:lnTo>
                  <a:cubicBezTo>
                    <a:pt x="21585" y="13148"/>
                    <a:pt x="21585" y="13090"/>
                    <a:pt x="21570" y="13047"/>
                  </a:cubicBezTo>
                  <a:cubicBezTo>
                    <a:pt x="21585" y="13003"/>
                    <a:pt x="21585" y="12946"/>
                    <a:pt x="21585" y="12902"/>
                  </a:cubicBezTo>
                  <a:lnTo>
                    <a:pt x="21585" y="9160"/>
                  </a:lnTo>
                  <a:cubicBezTo>
                    <a:pt x="21585" y="9117"/>
                    <a:pt x="21585" y="9059"/>
                    <a:pt x="21570" y="9016"/>
                  </a:cubicBezTo>
                  <a:cubicBezTo>
                    <a:pt x="21585" y="8972"/>
                    <a:pt x="21585" y="8915"/>
                    <a:pt x="21585" y="8871"/>
                  </a:cubicBezTo>
                  <a:lnTo>
                    <a:pt x="21585" y="4985"/>
                  </a:lnTo>
                  <a:cubicBezTo>
                    <a:pt x="21585" y="4941"/>
                    <a:pt x="21585" y="4883"/>
                    <a:pt x="21570" y="4840"/>
                  </a:cubicBezTo>
                  <a:cubicBezTo>
                    <a:pt x="21585" y="4797"/>
                    <a:pt x="21585" y="4739"/>
                    <a:pt x="21585" y="4696"/>
                  </a:cubicBezTo>
                  <a:lnTo>
                    <a:pt x="21585" y="751"/>
                  </a:lnTo>
                  <a:close/>
                </a:path>
              </a:pathLst>
            </a:custGeom>
            <a:solidFill>
              <a:sysClr val="window" lastClr="FFFFFF">
                <a:lumMod val="75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3000" b="0" i="0" u="none" strike="noStrike" kern="1200" cap="none" spc="0" normalizeH="0" baseline="0" noProof="0">
                <a:ln>
                  <a:noFill/>
                </a:ln>
                <a:effectLst>
                  <a:outerShdw blurRad="38100" dist="12700" dir="5400000" rotWithShape="0">
                    <a:srgbClr val="000000">
                      <a:alpha val="50000"/>
                    </a:srgbClr>
                  </a:outerShdw>
                </a:effectLst>
                <a:uLnTx/>
                <a:uFillTx/>
                <a:latin typeface="Garamond" panose="02020404030301010803" pitchFamily="18" charset="0"/>
              </a:endParaRPr>
            </a:p>
          </p:txBody>
        </p:sp>
        <p:sp>
          <p:nvSpPr>
            <p:cNvPr id="35" name="TextBox 14">
              <a:extLst>
                <a:ext uri="{FF2B5EF4-FFF2-40B4-BE49-F238E27FC236}">
                  <a16:creationId xmlns:a16="http://schemas.microsoft.com/office/drawing/2014/main" id="{0EB8CC54-80FF-F34A-82D4-C2BB6496EEA1}"/>
                </a:ext>
              </a:extLst>
            </p:cNvPr>
            <p:cNvSpPr txBox="1"/>
            <p:nvPr/>
          </p:nvSpPr>
          <p:spPr>
            <a:xfrm rot="21173789">
              <a:off x="6475473" y="1174545"/>
              <a:ext cx="1253958"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Debriefing bid losers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36" name="TextBox 15">
              <a:extLst>
                <a:ext uri="{FF2B5EF4-FFF2-40B4-BE49-F238E27FC236}">
                  <a16:creationId xmlns:a16="http://schemas.microsoft.com/office/drawing/2014/main" id="{A5278B31-C3C2-514C-B2B8-5D6159805CD5}"/>
                </a:ext>
              </a:extLst>
            </p:cNvPr>
            <p:cNvSpPr txBox="1"/>
            <p:nvPr/>
          </p:nvSpPr>
          <p:spPr>
            <a:xfrm rot="21141771">
              <a:off x="6217301" y="2144115"/>
              <a:ext cx="1663881"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Communication to Ministers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37" name="TextBox 16">
              <a:extLst>
                <a:ext uri="{FF2B5EF4-FFF2-40B4-BE49-F238E27FC236}">
                  <a16:creationId xmlns:a16="http://schemas.microsoft.com/office/drawing/2014/main" id="{E068F9DF-12D2-1346-8040-577B8C86920B}"/>
                </a:ext>
              </a:extLst>
            </p:cNvPr>
            <p:cNvSpPr txBox="1"/>
            <p:nvPr/>
          </p:nvSpPr>
          <p:spPr>
            <a:xfrm rot="21065179">
              <a:off x="6308533" y="2966562"/>
              <a:ext cx="1414115"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Certificate</a:t>
              </a:r>
              <a:r>
                <a:rPr kumimoji="0" lang="en-US" b="1" i="0" u="none" strike="noStrike" kern="1200" cap="none" spc="0" normalizeH="0" noProof="0" dirty="0" smtClean="0">
                  <a:ln>
                    <a:noFill/>
                  </a:ln>
                  <a:effectLst/>
                  <a:uLnTx/>
                  <a:uFillTx/>
                  <a:latin typeface="Garamond" panose="02020404030301010803" pitchFamily="18" charset="0"/>
                </a:rPr>
                <a:t> of no objection</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38" name="TextBox 17">
              <a:extLst>
                <a:ext uri="{FF2B5EF4-FFF2-40B4-BE49-F238E27FC236}">
                  <a16:creationId xmlns:a16="http://schemas.microsoft.com/office/drawing/2014/main" id="{25A68C10-13CA-AB43-98C0-480651C0A6E4}"/>
                </a:ext>
              </a:extLst>
            </p:cNvPr>
            <p:cNvSpPr txBox="1"/>
            <p:nvPr/>
          </p:nvSpPr>
          <p:spPr>
            <a:xfrm rot="21040259">
              <a:off x="6269602" y="3722384"/>
              <a:ext cx="1451966"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dirty="0" smtClean="0">
                  <a:latin typeface="Garamond" panose="02020404030301010803" pitchFamily="18" charset="0"/>
                </a:rPr>
                <a:t>Execution of Agreements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39" name="TextBox 18">
              <a:extLst>
                <a:ext uri="{FF2B5EF4-FFF2-40B4-BE49-F238E27FC236}">
                  <a16:creationId xmlns:a16="http://schemas.microsoft.com/office/drawing/2014/main" id="{3F5CD85F-32A1-6346-88C1-CCB6D8CA4EAB}"/>
                </a:ext>
              </a:extLst>
            </p:cNvPr>
            <p:cNvSpPr txBox="1"/>
            <p:nvPr/>
          </p:nvSpPr>
          <p:spPr>
            <a:xfrm rot="20959649">
              <a:off x="6443260" y="4588761"/>
              <a:ext cx="1279388"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Publication of Award</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40" name="TextBox 19">
              <a:extLst>
                <a:ext uri="{FF2B5EF4-FFF2-40B4-BE49-F238E27FC236}">
                  <a16:creationId xmlns:a16="http://schemas.microsoft.com/office/drawing/2014/main" id="{80E2FD08-18CC-E941-90AE-32EC544E41CC}"/>
                </a:ext>
              </a:extLst>
            </p:cNvPr>
            <p:cNvSpPr txBox="1"/>
            <p:nvPr/>
          </p:nvSpPr>
          <p:spPr>
            <a:xfrm rot="465654">
              <a:off x="3972758" y="1214257"/>
              <a:ext cx="1942648"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Approving</a:t>
              </a:r>
              <a:r>
                <a:rPr kumimoji="0" lang="en-US" b="1" i="0" u="none" strike="noStrike" kern="1200" cap="none" spc="0" normalizeH="0" noProof="0" dirty="0" smtClean="0">
                  <a:ln>
                    <a:noFill/>
                  </a:ln>
                  <a:effectLst/>
                  <a:uLnTx/>
                  <a:uFillTx/>
                  <a:latin typeface="Garamond" panose="02020404030301010803" pitchFamily="18" charset="0"/>
                </a:rPr>
                <a:t> Authorities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41" name="TextBox 20">
              <a:extLst>
                <a:ext uri="{FF2B5EF4-FFF2-40B4-BE49-F238E27FC236}">
                  <a16:creationId xmlns:a16="http://schemas.microsoft.com/office/drawing/2014/main" id="{8B7C4A60-75F0-1C43-917D-AFD1CD8EEA6E}"/>
                </a:ext>
              </a:extLst>
            </p:cNvPr>
            <p:cNvSpPr txBox="1"/>
            <p:nvPr/>
          </p:nvSpPr>
          <p:spPr>
            <a:xfrm rot="524574">
              <a:off x="4120371" y="2078678"/>
              <a:ext cx="1367225" cy="7488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Planning Committees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42" name="TextBox 21">
              <a:extLst>
                <a:ext uri="{FF2B5EF4-FFF2-40B4-BE49-F238E27FC236}">
                  <a16:creationId xmlns:a16="http://schemas.microsoft.com/office/drawing/2014/main" id="{26F1FFB2-0304-AE40-990C-CEA445F0384E}"/>
                </a:ext>
              </a:extLst>
            </p:cNvPr>
            <p:cNvSpPr txBox="1"/>
            <p:nvPr/>
          </p:nvSpPr>
          <p:spPr>
            <a:xfrm rot="649084">
              <a:off x="4052457" y="2966562"/>
              <a:ext cx="1493336" cy="4279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Advertisement</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43" name="TextBox 22">
              <a:extLst>
                <a:ext uri="{FF2B5EF4-FFF2-40B4-BE49-F238E27FC236}">
                  <a16:creationId xmlns:a16="http://schemas.microsoft.com/office/drawing/2014/main" id="{FBC6B457-9328-7544-B636-594C8A1CE9E1}"/>
                </a:ext>
              </a:extLst>
            </p:cNvPr>
            <p:cNvSpPr txBox="1"/>
            <p:nvPr/>
          </p:nvSpPr>
          <p:spPr>
            <a:xfrm>
              <a:off x="4118037" y="3789009"/>
              <a:ext cx="1094903" cy="4279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smtClean="0">
                  <a:ln>
                    <a:noFill/>
                  </a:ln>
                  <a:effectLst/>
                  <a:uLnTx/>
                  <a:uFillTx/>
                  <a:latin typeface="Garamond" panose="02020404030301010803" pitchFamily="18" charset="0"/>
                </a:rPr>
                <a:t>Observers</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44" name="TextBox 23">
              <a:extLst>
                <a:ext uri="{FF2B5EF4-FFF2-40B4-BE49-F238E27FC236}">
                  <a16:creationId xmlns:a16="http://schemas.microsoft.com/office/drawing/2014/main" id="{2D28C51A-B1A9-0B48-9110-BC0523E7414F}"/>
                </a:ext>
              </a:extLst>
            </p:cNvPr>
            <p:cNvSpPr txBox="1"/>
            <p:nvPr/>
          </p:nvSpPr>
          <p:spPr>
            <a:xfrm rot="607086">
              <a:off x="4015708" y="4607910"/>
              <a:ext cx="1530404" cy="4279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Garamond" panose="02020404030301010803" pitchFamily="18" charset="0"/>
                </a:rPr>
                <a:t>Bid Evaluation</a:t>
              </a:r>
              <a:endParaRPr kumimoji="0" lang="en-US" b="1" i="0" u="none" strike="noStrike" kern="1200" cap="none" spc="0" normalizeH="0" baseline="0" noProof="0" dirty="0">
                <a:ln>
                  <a:noFill/>
                </a:ln>
                <a:effectLst/>
                <a:uLnTx/>
                <a:uFillTx/>
                <a:latin typeface="Garamond" panose="02020404030301010803" pitchFamily="18" charset="0"/>
              </a:endParaRPr>
            </a:p>
          </p:txBody>
        </p:sp>
        <p:sp>
          <p:nvSpPr>
            <p:cNvPr id="55" name="TextBox 23">
              <a:extLst>
                <a:ext uri="{FF2B5EF4-FFF2-40B4-BE49-F238E27FC236}">
                  <a16:creationId xmlns:a16="http://schemas.microsoft.com/office/drawing/2014/main" id="{F8F6C547-0166-4DF1-BBB7-713F47775B2F}"/>
                </a:ext>
              </a:extLst>
            </p:cNvPr>
            <p:cNvSpPr txBox="1"/>
            <p:nvPr/>
          </p:nvSpPr>
          <p:spPr>
            <a:xfrm>
              <a:off x="6076140" y="4845854"/>
              <a:ext cx="417620"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10</a:t>
              </a:r>
            </a:p>
          </p:txBody>
        </p:sp>
        <p:sp>
          <p:nvSpPr>
            <p:cNvPr id="56" name="TextBox 27">
              <a:extLst>
                <a:ext uri="{FF2B5EF4-FFF2-40B4-BE49-F238E27FC236}">
                  <a16:creationId xmlns:a16="http://schemas.microsoft.com/office/drawing/2014/main" id="{C37C1A7F-224F-460B-827B-A55763F6DE34}"/>
                </a:ext>
              </a:extLst>
            </p:cNvPr>
            <p:cNvSpPr txBox="1"/>
            <p:nvPr/>
          </p:nvSpPr>
          <p:spPr>
            <a:xfrm>
              <a:off x="5374443" y="4775534"/>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05</a:t>
              </a:r>
            </a:p>
          </p:txBody>
        </p:sp>
        <p:sp>
          <p:nvSpPr>
            <p:cNvPr id="57" name="TextBox 31">
              <a:extLst>
                <a:ext uri="{FF2B5EF4-FFF2-40B4-BE49-F238E27FC236}">
                  <a16:creationId xmlns:a16="http://schemas.microsoft.com/office/drawing/2014/main" id="{921294AE-E010-48AC-B4EB-D8FA3E71E578}"/>
                </a:ext>
              </a:extLst>
            </p:cNvPr>
            <p:cNvSpPr txBox="1"/>
            <p:nvPr/>
          </p:nvSpPr>
          <p:spPr>
            <a:xfrm>
              <a:off x="8165514" y="4580305"/>
              <a:ext cx="2678616" cy="499252"/>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Procuring entity must announce and publicize the award as required – s 19.</a:t>
              </a:r>
            </a:p>
          </p:txBody>
        </p:sp>
        <p:sp>
          <p:nvSpPr>
            <p:cNvPr id="58" name="TextBox 35">
              <a:extLst>
                <a:ext uri="{FF2B5EF4-FFF2-40B4-BE49-F238E27FC236}">
                  <a16:creationId xmlns:a16="http://schemas.microsoft.com/office/drawing/2014/main" id="{4CC55A17-5C56-40ED-BABD-FDC5DFC0D787}"/>
                </a:ext>
              </a:extLst>
            </p:cNvPr>
            <p:cNvSpPr txBox="1"/>
            <p:nvPr/>
          </p:nvSpPr>
          <p:spPr>
            <a:xfrm>
              <a:off x="1043071" y="4482238"/>
              <a:ext cx="2662833" cy="695387"/>
            </a:xfrm>
            <a:prstGeom prst="rect">
              <a:avLst/>
            </a:prstGeom>
            <a:noFill/>
          </p:spPr>
          <p:txBody>
            <a:bodyPr wrap="square" lIns="0" r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sz="1100" noProof="1">
                  <a:latin typeface="Garamond" panose="02020404030301010803" pitchFamily="18" charset="0"/>
                </a:rPr>
                <a:t>Procuring entity must evaluate bids and award contracts after approval by approving authorities – s 19.</a:t>
              </a:r>
            </a:p>
          </p:txBody>
        </p:sp>
        <p:sp>
          <p:nvSpPr>
            <p:cNvPr id="11" name="TextBox 25">
              <a:extLst>
                <a:ext uri="{FF2B5EF4-FFF2-40B4-BE49-F238E27FC236}">
                  <a16:creationId xmlns:a16="http://schemas.microsoft.com/office/drawing/2014/main" id="{1F2CAB47-2C8C-A74D-94BC-17E744F7CF97}"/>
                </a:ext>
              </a:extLst>
            </p:cNvPr>
            <p:cNvSpPr txBox="1"/>
            <p:nvPr/>
          </p:nvSpPr>
          <p:spPr>
            <a:xfrm>
              <a:off x="5351912" y="2275914"/>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02</a:t>
              </a:r>
            </a:p>
          </p:txBody>
        </p:sp>
        <p:sp>
          <p:nvSpPr>
            <p:cNvPr id="15" name="TextBox 27">
              <a:extLst>
                <a:ext uri="{FF2B5EF4-FFF2-40B4-BE49-F238E27FC236}">
                  <a16:creationId xmlns:a16="http://schemas.microsoft.com/office/drawing/2014/main" id="{DB7F691D-CEBC-B34D-8125-F244250CE631}"/>
                </a:ext>
              </a:extLst>
            </p:cNvPr>
            <p:cNvSpPr txBox="1"/>
            <p:nvPr/>
          </p:nvSpPr>
          <p:spPr>
            <a:xfrm>
              <a:off x="5403530" y="4019841"/>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04</a:t>
              </a:r>
            </a:p>
          </p:txBody>
        </p:sp>
        <p:sp>
          <p:nvSpPr>
            <p:cNvPr id="7" name="TextBox 20">
              <a:extLst>
                <a:ext uri="{FF2B5EF4-FFF2-40B4-BE49-F238E27FC236}">
                  <a16:creationId xmlns:a16="http://schemas.microsoft.com/office/drawing/2014/main" id="{906D705B-56F2-1446-A2F9-8FE4C121674C}"/>
                </a:ext>
              </a:extLst>
            </p:cNvPr>
            <p:cNvSpPr txBox="1"/>
            <p:nvPr/>
          </p:nvSpPr>
          <p:spPr>
            <a:xfrm>
              <a:off x="6030277" y="1501513"/>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06</a:t>
              </a:r>
            </a:p>
          </p:txBody>
        </p:sp>
        <p:sp>
          <p:nvSpPr>
            <p:cNvPr id="10" name="TextBox 21">
              <a:extLst>
                <a:ext uri="{FF2B5EF4-FFF2-40B4-BE49-F238E27FC236}">
                  <a16:creationId xmlns:a16="http://schemas.microsoft.com/office/drawing/2014/main" id="{DCB22B7A-D62B-614F-BBE7-D4AE02A47AA5}"/>
                </a:ext>
              </a:extLst>
            </p:cNvPr>
            <p:cNvSpPr txBox="1"/>
            <p:nvPr/>
          </p:nvSpPr>
          <p:spPr>
            <a:xfrm>
              <a:off x="5989273" y="2404918"/>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07</a:t>
              </a:r>
            </a:p>
          </p:txBody>
        </p:sp>
        <p:sp>
          <p:nvSpPr>
            <p:cNvPr id="12" name="TextBox 22">
              <a:extLst>
                <a:ext uri="{FF2B5EF4-FFF2-40B4-BE49-F238E27FC236}">
                  <a16:creationId xmlns:a16="http://schemas.microsoft.com/office/drawing/2014/main" id="{DB054DF1-BE41-974F-9D50-8CCF73A54B50}"/>
                </a:ext>
              </a:extLst>
            </p:cNvPr>
            <p:cNvSpPr txBox="1"/>
            <p:nvPr/>
          </p:nvSpPr>
          <p:spPr>
            <a:xfrm>
              <a:off x="5965323" y="3360001"/>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08</a:t>
              </a:r>
            </a:p>
          </p:txBody>
        </p:sp>
        <p:sp>
          <p:nvSpPr>
            <p:cNvPr id="14" name="TextBox 23">
              <a:extLst>
                <a:ext uri="{FF2B5EF4-FFF2-40B4-BE49-F238E27FC236}">
                  <a16:creationId xmlns:a16="http://schemas.microsoft.com/office/drawing/2014/main" id="{0657B57B-A828-1C41-B2CE-8582E46762B7}"/>
                </a:ext>
              </a:extLst>
            </p:cNvPr>
            <p:cNvSpPr txBox="1"/>
            <p:nvPr/>
          </p:nvSpPr>
          <p:spPr>
            <a:xfrm>
              <a:off x="5965030" y="4132421"/>
              <a:ext cx="438412" cy="53491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09</a:t>
              </a:r>
            </a:p>
          </p:txBody>
        </p:sp>
      </p:grpSp>
      <p:sp>
        <p:nvSpPr>
          <p:cNvPr id="59" name="TextBox 24">
            <a:extLst>
              <a:ext uri="{FF2B5EF4-FFF2-40B4-BE49-F238E27FC236}">
                <a16:creationId xmlns:a16="http://schemas.microsoft.com/office/drawing/2014/main" id="{15E70226-D997-BF44-BC06-AE02092FE16D}"/>
              </a:ext>
            </a:extLst>
          </p:cNvPr>
          <p:cNvSpPr txBox="1"/>
          <p:nvPr/>
        </p:nvSpPr>
        <p:spPr>
          <a:xfrm>
            <a:off x="5307649" y="2078234"/>
            <a:ext cx="450764"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01</a:t>
            </a:r>
          </a:p>
        </p:txBody>
      </p:sp>
      <p:sp>
        <p:nvSpPr>
          <p:cNvPr id="60" name="TextBox 26">
            <a:extLst>
              <a:ext uri="{FF2B5EF4-FFF2-40B4-BE49-F238E27FC236}">
                <a16:creationId xmlns:a16="http://schemas.microsoft.com/office/drawing/2014/main" id="{4E990CA2-A223-DF4D-8183-80BDEC718602}"/>
              </a:ext>
            </a:extLst>
          </p:cNvPr>
          <p:cNvSpPr txBox="1"/>
          <p:nvPr/>
        </p:nvSpPr>
        <p:spPr>
          <a:xfrm>
            <a:off x="5353173" y="3496010"/>
            <a:ext cx="473206"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Garamond" panose="02020404030301010803" pitchFamily="18" charset="0"/>
              </a:rPr>
              <a:t>03</a:t>
            </a:r>
          </a:p>
        </p:txBody>
      </p:sp>
    </p:spTree>
    <p:extLst>
      <p:ext uri="{BB962C8B-B14F-4D97-AF65-F5344CB8AC3E}">
        <p14:creationId xmlns:p14="http://schemas.microsoft.com/office/powerpoint/2010/main" val="23218105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Procurement Methods</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667382" y="1800665"/>
            <a:ext cx="10685246" cy="4705170"/>
            <a:chOff x="-234163" y="900805"/>
            <a:chExt cx="12969205" cy="5056390"/>
          </a:xfrm>
        </p:grpSpPr>
        <p:sp>
          <p:nvSpPr>
            <p:cNvPr id="46" name="Shape">
              <a:extLst>
                <a:ext uri="{FF2B5EF4-FFF2-40B4-BE49-F238E27FC236}">
                  <a16:creationId xmlns:a16="http://schemas.microsoft.com/office/drawing/2014/main" id="{C888393F-8DDA-4249-92A1-07720ECDFFD7}"/>
                </a:ext>
              </a:extLst>
            </p:cNvPr>
            <p:cNvSpPr/>
            <p:nvPr/>
          </p:nvSpPr>
          <p:spPr>
            <a:xfrm>
              <a:off x="5168154" y="900805"/>
              <a:ext cx="1527447" cy="1340092"/>
            </a:xfrm>
            <a:custGeom>
              <a:avLst/>
              <a:gdLst/>
              <a:ahLst/>
              <a:cxnLst>
                <a:cxn ang="0">
                  <a:pos x="wd2" y="hd2"/>
                </a:cxn>
                <a:cxn ang="5400000">
                  <a:pos x="wd2" y="hd2"/>
                </a:cxn>
                <a:cxn ang="10800000">
                  <a:pos x="wd2" y="hd2"/>
                </a:cxn>
                <a:cxn ang="16200000">
                  <a:pos x="wd2" y="hd2"/>
                </a:cxn>
              </a:cxnLst>
              <a:rect l="0" t="0" r="r" b="b"/>
              <a:pathLst>
                <a:path w="21534" h="21600" extrusionOk="0">
                  <a:moveTo>
                    <a:pt x="10769" y="0"/>
                  </a:moveTo>
                  <a:cubicBezTo>
                    <a:pt x="12219" y="0"/>
                    <a:pt x="13606" y="290"/>
                    <a:pt x="14870" y="811"/>
                  </a:cubicBezTo>
                  <a:cubicBezTo>
                    <a:pt x="16137" y="1336"/>
                    <a:pt x="17283" y="2096"/>
                    <a:pt x="18255" y="3037"/>
                  </a:cubicBezTo>
                  <a:cubicBezTo>
                    <a:pt x="19230" y="3981"/>
                    <a:pt x="20030" y="5115"/>
                    <a:pt x="20596" y="6380"/>
                  </a:cubicBezTo>
                  <a:cubicBezTo>
                    <a:pt x="21165" y="7652"/>
                    <a:pt x="21498" y="9055"/>
                    <a:pt x="21530" y="10542"/>
                  </a:cubicBezTo>
                  <a:cubicBezTo>
                    <a:pt x="21567" y="12037"/>
                    <a:pt x="21297" y="13469"/>
                    <a:pt x="20778" y="14784"/>
                  </a:cubicBezTo>
                  <a:cubicBezTo>
                    <a:pt x="20256" y="16102"/>
                    <a:pt x="19482" y="17299"/>
                    <a:pt x="18507" y="18307"/>
                  </a:cubicBezTo>
                  <a:cubicBezTo>
                    <a:pt x="17532" y="19319"/>
                    <a:pt x="16360" y="20143"/>
                    <a:pt x="15049" y="20714"/>
                  </a:cubicBezTo>
                  <a:cubicBezTo>
                    <a:pt x="13734" y="21285"/>
                    <a:pt x="12288" y="21600"/>
                    <a:pt x="10765" y="21600"/>
                  </a:cubicBezTo>
                  <a:cubicBezTo>
                    <a:pt x="9242" y="21600"/>
                    <a:pt x="7796" y="21285"/>
                    <a:pt x="6482" y="20714"/>
                  </a:cubicBezTo>
                  <a:cubicBezTo>
                    <a:pt x="5171" y="20143"/>
                    <a:pt x="3998" y="19319"/>
                    <a:pt x="3024" y="18307"/>
                  </a:cubicBezTo>
                  <a:cubicBezTo>
                    <a:pt x="2052" y="17299"/>
                    <a:pt x="1278" y="16107"/>
                    <a:pt x="756" y="14784"/>
                  </a:cubicBezTo>
                  <a:cubicBezTo>
                    <a:pt x="237" y="13473"/>
                    <a:pt x="-33" y="12037"/>
                    <a:pt x="4" y="10542"/>
                  </a:cubicBezTo>
                  <a:cubicBezTo>
                    <a:pt x="40" y="9055"/>
                    <a:pt x="372" y="7652"/>
                    <a:pt x="942" y="6380"/>
                  </a:cubicBezTo>
                  <a:cubicBezTo>
                    <a:pt x="1508" y="5115"/>
                    <a:pt x="2308" y="3981"/>
                    <a:pt x="3283" y="3037"/>
                  </a:cubicBezTo>
                  <a:cubicBezTo>
                    <a:pt x="4254" y="2096"/>
                    <a:pt x="5401" y="1336"/>
                    <a:pt x="6668" y="811"/>
                  </a:cubicBezTo>
                  <a:cubicBezTo>
                    <a:pt x="7931" y="290"/>
                    <a:pt x="9315" y="0"/>
                    <a:pt x="10769" y="0"/>
                  </a:cubicBezTo>
                  <a:close/>
                </a:path>
              </a:pathLst>
            </a:custGeom>
            <a:solidFill>
              <a:srgbClr val="4CC1E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FFFFFF"/>
                </a:solidFill>
                <a:effectLst/>
                <a:uLnTx/>
                <a:uFillTx/>
                <a:latin typeface="Garamond" panose="02020404030301010803" pitchFamily="18" charset="0"/>
              </a:endParaRPr>
            </a:p>
          </p:txBody>
        </p:sp>
        <p:sp>
          <p:nvSpPr>
            <p:cNvPr id="47" name="Shape">
              <a:extLst>
                <a:ext uri="{FF2B5EF4-FFF2-40B4-BE49-F238E27FC236}">
                  <a16:creationId xmlns:a16="http://schemas.microsoft.com/office/drawing/2014/main" id="{A7DD6F26-2761-4D96-A3E7-1A1631CE1B39}"/>
                </a:ext>
              </a:extLst>
            </p:cNvPr>
            <p:cNvSpPr/>
            <p:nvPr/>
          </p:nvSpPr>
          <p:spPr>
            <a:xfrm>
              <a:off x="5168154" y="1606258"/>
              <a:ext cx="1527447" cy="2220287"/>
            </a:xfrm>
            <a:custGeom>
              <a:avLst/>
              <a:gdLst/>
              <a:ahLst/>
              <a:cxnLst>
                <a:cxn ang="0">
                  <a:pos x="wd2" y="hd2"/>
                </a:cxn>
                <a:cxn ang="5400000">
                  <a:pos x="wd2" y="hd2"/>
                </a:cxn>
                <a:cxn ang="10800000">
                  <a:pos x="wd2" y="hd2"/>
                </a:cxn>
                <a:cxn ang="16200000">
                  <a:pos x="wd2" y="hd2"/>
                </a:cxn>
              </a:cxnLst>
              <a:rect l="0" t="0" r="r" b="b"/>
              <a:pathLst>
                <a:path w="21600" h="21600" extrusionOk="0">
                  <a:moveTo>
                    <a:pt x="21534" y="281"/>
                  </a:moveTo>
                  <a:cubicBezTo>
                    <a:pt x="21526" y="312"/>
                    <a:pt x="21515" y="342"/>
                    <a:pt x="21508" y="370"/>
                  </a:cubicBezTo>
                  <a:cubicBezTo>
                    <a:pt x="21489" y="433"/>
                    <a:pt x="21471" y="497"/>
                    <a:pt x="21453" y="558"/>
                  </a:cubicBezTo>
                  <a:cubicBezTo>
                    <a:pt x="21441" y="593"/>
                    <a:pt x="21427" y="629"/>
                    <a:pt x="21416" y="662"/>
                  </a:cubicBezTo>
                  <a:cubicBezTo>
                    <a:pt x="21394" y="717"/>
                    <a:pt x="21375" y="776"/>
                    <a:pt x="21353" y="831"/>
                  </a:cubicBezTo>
                  <a:cubicBezTo>
                    <a:pt x="21338" y="867"/>
                    <a:pt x="21324" y="902"/>
                    <a:pt x="21309" y="938"/>
                  </a:cubicBezTo>
                  <a:cubicBezTo>
                    <a:pt x="21290" y="976"/>
                    <a:pt x="21272" y="1014"/>
                    <a:pt x="21257" y="1052"/>
                  </a:cubicBezTo>
                  <a:cubicBezTo>
                    <a:pt x="21191" y="1196"/>
                    <a:pt x="21117" y="1338"/>
                    <a:pt x="21032" y="1478"/>
                  </a:cubicBezTo>
                  <a:cubicBezTo>
                    <a:pt x="21021" y="1496"/>
                    <a:pt x="21010" y="1511"/>
                    <a:pt x="20999" y="1529"/>
                  </a:cubicBezTo>
                  <a:cubicBezTo>
                    <a:pt x="20915" y="1665"/>
                    <a:pt x="20826" y="1802"/>
                    <a:pt x="20727" y="1934"/>
                  </a:cubicBezTo>
                  <a:cubicBezTo>
                    <a:pt x="20716" y="1947"/>
                    <a:pt x="20708" y="1962"/>
                    <a:pt x="20697" y="1975"/>
                  </a:cubicBezTo>
                  <a:cubicBezTo>
                    <a:pt x="20605" y="2096"/>
                    <a:pt x="20506" y="2215"/>
                    <a:pt x="20402" y="2332"/>
                  </a:cubicBezTo>
                  <a:cubicBezTo>
                    <a:pt x="20377" y="2360"/>
                    <a:pt x="20354" y="2388"/>
                    <a:pt x="20329" y="2413"/>
                  </a:cubicBezTo>
                  <a:cubicBezTo>
                    <a:pt x="20222" y="2530"/>
                    <a:pt x="20111" y="2644"/>
                    <a:pt x="19997" y="2755"/>
                  </a:cubicBezTo>
                  <a:cubicBezTo>
                    <a:pt x="19993" y="2758"/>
                    <a:pt x="19993" y="2761"/>
                    <a:pt x="19990" y="2763"/>
                  </a:cubicBezTo>
                  <a:cubicBezTo>
                    <a:pt x="19868" y="2877"/>
                    <a:pt x="19743" y="2986"/>
                    <a:pt x="19610" y="3095"/>
                  </a:cubicBezTo>
                  <a:cubicBezTo>
                    <a:pt x="19581" y="3120"/>
                    <a:pt x="19547" y="3146"/>
                    <a:pt x="19518" y="3171"/>
                  </a:cubicBezTo>
                  <a:cubicBezTo>
                    <a:pt x="19385" y="3278"/>
                    <a:pt x="19249" y="3384"/>
                    <a:pt x="19105" y="3485"/>
                  </a:cubicBezTo>
                  <a:cubicBezTo>
                    <a:pt x="19091" y="3496"/>
                    <a:pt x="19072" y="3506"/>
                    <a:pt x="19057" y="3518"/>
                  </a:cubicBezTo>
                  <a:cubicBezTo>
                    <a:pt x="18928" y="3610"/>
                    <a:pt x="18792" y="3698"/>
                    <a:pt x="18652" y="3787"/>
                  </a:cubicBezTo>
                  <a:cubicBezTo>
                    <a:pt x="18619" y="3810"/>
                    <a:pt x="18582" y="3830"/>
                    <a:pt x="18545" y="3853"/>
                  </a:cubicBezTo>
                  <a:cubicBezTo>
                    <a:pt x="18394" y="3947"/>
                    <a:pt x="18236" y="4038"/>
                    <a:pt x="18074" y="4124"/>
                  </a:cubicBezTo>
                  <a:cubicBezTo>
                    <a:pt x="18048" y="4140"/>
                    <a:pt x="18018" y="4152"/>
                    <a:pt x="17993" y="4167"/>
                  </a:cubicBezTo>
                  <a:cubicBezTo>
                    <a:pt x="17849" y="4243"/>
                    <a:pt x="17698" y="4319"/>
                    <a:pt x="17547" y="4390"/>
                  </a:cubicBezTo>
                  <a:cubicBezTo>
                    <a:pt x="17510" y="4408"/>
                    <a:pt x="17473" y="4426"/>
                    <a:pt x="17432" y="4444"/>
                  </a:cubicBezTo>
                  <a:cubicBezTo>
                    <a:pt x="17259" y="4525"/>
                    <a:pt x="17082" y="4601"/>
                    <a:pt x="16902" y="4674"/>
                  </a:cubicBezTo>
                  <a:cubicBezTo>
                    <a:pt x="16869" y="4687"/>
                    <a:pt x="16836" y="4700"/>
                    <a:pt x="16802" y="4715"/>
                  </a:cubicBezTo>
                  <a:cubicBezTo>
                    <a:pt x="16629" y="4786"/>
                    <a:pt x="16449" y="4852"/>
                    <a:pt x="16268" y="4915"/>
                  </a:cubicBezTo>
                  <a:cubicBezTo>
                    <a:pt x="16239" y="4925"/>
                    <a:pt x="16205" y="4938"/>
                    <a:pt x="16176" y="4948"/>
                  </a:cubicBezTo>
                  <a:cubicBezTo>
                    <a:pt x="15977" y="5017"/>
                    <a:pt x="15774" y="5080"/>
                    <a:pt x="15568" y="5141"/>
                  </a:cubicBezTo>
                  <a:cubicBezTo>
                    <a:pt x="15524" y="5153"/>
                    <a:pt x="15476" y="5166"/>
                    <a:pt x="15432" y="5181"/>
                  </a:cubicBezTo>
                  <a:cubicBezTo>
                    <a:pt x="15218" y="5242"/>
                    <a:pt x="15004" y="5300"/>
                    <a:pt x="14783" y="5351"/>
                  </a:cubicBezTo>
                  <a:cubicBezTo>
                    <a:pt x="14779" y="5351"/>
                    <a:pt x="14776" y="5354"/>
                    <a:pt x="14768" y="5354"/>
                  </a:cubicBezTo>
                  <a:cubicBezTo>
                    <a:pt x="14551" y="5404"/>
                    <a:pt x="14330" y="5450"/>
                    <a:pt x="14109" y="5493"/>
                  </a:cubicBezTo>
                  <a:cubicBezTo>
                    <a:pt x="14061" y="5503"/>
                    <a:pt x="14013" y="5511"/>
                    <a:pt x="13965" y="5521"/>
                  </a:cubicBezTo>
                  <a:cubicBezTo>
                    <a:pt x="13740" y="5562"/>
                    <a:pt x="13516" y="5600"/>
                    <a:pt x="13287" y="5633"/>
                  </a:cubicBezTo>
                  <a:cubicBezTo>
                    <a:pt x="13250" y="5638"/>
                    <a:pt x="13210" y="5643"/>
                    <a:pt x="13169" y="5648"/>
                  </a:cubicBezTo>
                  <a:cubicBezTo>
                    <a:pt x="12959" y="5676"/>
                    <a:pt x="12745" y="5701"/>
                    <a:pt x="12528" y="5721"/>
                  </a:cubicBezTo>
                  <a:cubicBezTo>
                    <a:pt x="12491" y="5724"/>
                    <a:pt x="12451" y="5729"/>
                    <a:pt x="12414" y="5734"/>
                  </a:cubicBezTo>
                  <a:cubicBezTo>
                    <a:pt x="12178" y="5754"/>
                    <a:pt x="11939" y="5772"/>
                    <a:pt x="11699" y="5782"/>
                  </a:cubicBezTo>
                  <a:cubicBezTo>
                    <a:pt x="11647" y="5785"/>
                    <a:pt x="11592" y="5787"/>
                    <a:pt x="11541" y="5790"/>
                  </a:cubicBezTo>
                  <a:cubicBezTo>
                    <a:pt x="11294" y="5800"/>
                    <a:pt x="11043" y="5807"/>
                    <a:pt x="10793" y="5807"/>
                  </a:cubicBezTo>
                  <a:cubicBezTo>
                    <a:pt x="9381" y="5807"/>
                    <a:pt x="8036" y="5648"/>
                    <a:pt x="6802" y="5354"/>
                  </a:cubicBezTo>
                  <a:cubicBezTo>
                    <a:pt x="5568" y="5062"/>
                    <a:pt x="4447" y="4639"/>
                    <a:pt x="3486" y="4112"/>
                  </a:cubicBezTo>
                  <a:cubicBezTo>
                    <a:pt x="2528" y="3587"/>
                    <a:pt x="1728" y="2963"/>
                    <a:pt x="1131" y="2269"/>
                  </a:cubicBezTo>
                  <a:cubicBezTo>
                    <a:pt x="538" y="1577"/>
                    <a:pt x="147" y="816"/>
                    <a:pt x="0" y="13"/>
                  </a:cubicBezTo>
                  <a:lnTo>
                    <a:pt x="3158" y="17253"/>
                  </a:lnTo>
                  <a:cubicBezTo>
                    <a:pt x="3268" y="17858"/>
                    <a:pt x="3552" y="18431"/>
                    <a:pt x="3979" y="18951"/>
                  </a:cubicBezTo>
                  <a:cubicBezTo>
                    <a:pt x="4407" y="19473"/>
                    <a:pt x="4978" y="19940"/>
                    <a:pt x="5656" y="20333"/>
                  </a:cubicBezTo>
                  <a:cubicBezTo>
                    <a:pt x="6338" y="20725"/>
                    <a:pt x="7134" y="21042"/>
                    <a:pt x="8003" y="21260"/>
                  </a:cubicBezTo>
                  <a:cubicBezTo>
                    <a:pt x="8877" y="21478"/>
                    <a:pt x="9827" y="21600"/>
                    <a:pt x="10822" y="21600"/>
                  </a:cubicBezTo>
                  <a:cubicBezTo>
                    <a:pt x="10999" y="21600"/>
                    <a:pt x="11176" y="21595"/>
                    <a:pt x="11349" y="21587"/>
                  </a:cubicBezTo>
                  <a:cubicBezTo>
                    <a:pt x="11386" y="21585"/>
                    <a:pt x="11423" y="21585"/>
                    <a:pt x="11460" y="21582"/>
                  </a:cubicBezTo>
                  <a:cubicBezTo>
                    <a:pt x="11629" y="21572"/>
                    <a:pt x="11799" y="21562"/>
                    <a:pt x="11964" y="21547"/>
                  </a:cubicBezTo>
                  <a:cubicBezTo>
                    <a:pt x="11972" y="21547"/>
                    <a:pt x="11983" y="21547"/>
                    <a:pt x="11990" y="21544"/>
                  </a:cubicBezTo>
                  <a:cubicBezTo>
                    <a:pt x="12009" y="21542"/>
                    <a:pt x="12027" y="21539"/>
                    <a:pt x="12045" y="21537"/>
                  </a:cubicBezTo>
                  <a:cubicBezTo>
                    <a:pt x="12197" y="21521"/>
                    <a:pt x="12348" y="21504"/>
                    <a:pt x="12499" y="21481"/>
                  </a:cubicBezTo>
                  <a:cubicBezTo>
                    <a:pt x="12524" y="21476"/>
                    <a:pt x="12554" y="21473"/>
                    <a:pt x="12580" y="21471"/>
                  </a:cubicBezTo>
                  <a:cubicBezTo>
                    <a:pt x="12742" y="21445"/>
                    <a:pt x="12900" y="21420"/>
                    <a:pt x="13059" y="21387"/>
                  </a:cubicBezTo>
                  <a:cubicBezTo>
                    <a:pt x="13073" y="21385"/>
                    <a:pt x="13088" y="21382"/>
                    <a:pt x="13103" y="21379"/>
                  </a:cubicBezTo>
                  <a:cubicBezTo>
                    <a:pt x="13121" y="21374"/>
                    <a:pt x="13140" y="21369"/>
                    <a:pt x="13162" y="21367"/>
                  </a:cubicBezTo>
                  <a:cubicBezTo>
                    <a:pt x="13320" y="21334"/>
                    <a:pt x="13475" y="21301"/>
                    <a:pt x="13630" y="21263"/>
                  </a:cubicBezTo>
                  <a:cubicBezTo>
                    <a:pt x="13634" y="21263"/>
                    <a:pt x="13637" y="21260"/>
                    <a:pt x="13637" y="21260"/>
                  </a:cubicBezTo>
                  <a:cubicBezTo>
                    <a:pt x="13637" y="21260"/>
                    <a:pt x="13641" y="21260"/>
                    <a:pt x="13641" y="21260"/>
                  </a:cubicBezTo>
                  <a:cubicBezTo>
                    <a:pt x="13648" y="21258"/>
                    <a:pt x="13652" y="21258"/>
                    <a:pt x="13659" y="21255"/>
                  </a:cubicBezTo>
                  <a:cubicBezTo>
                    <a:pt x="13825" y="21212"/>
                    <a:pt x="13991" y="21169"/>
                    <a:pt x="14149" y="21118"/>
                  </a:cubicBezTo>
                  <a:cubicBezTo>
                    <a:pt x="14175" y="21111"/>
                    <a:pt x="14197" y="21101"/>
                    <a:pt x="14223" y="21093"/>
                  </a:cubicBezTo>
                  <a:cubicBezTo>
                    <a:pt x="14282" y="21075"/>
                    <a:pt x="14341" y="21052"/>
                    <a:pt x="14400" y="21032"/>
                  </a:cubicBezTo>
                  <a:cubicBezTo>
                    <a:pt x="14533" y="20989"/>
                    <a:pt x="14662" y="20943"/>
                    <a:pt x="14787" y="20893"/>
                  </a:cubicBezTo>
                  <a:cubicBezTo>
                    <a:pt x="14850" y="20867"/>
                    <a:pt x="14912" y="20845"/>
                    <a:pt x="14975" y="20819"/>
                  </a:cubicBezTo>
                  <a:cubicBezTo>
                    <a:pt x="15019" y="20802"/>
                    <a:pt x="15067" y="20784"/>
                    <a:pt x="15111" y="20766"/>
                  </a:cubicBezTo>
                  <a:cubicBezTo>
                    <a:pt x="15196" y="20731"/>
                    <a:pt x="15273" y="20690"/>
                    <a:pt x="15358" y="20652"/>
                  </a:cubicBezTo>
                  <a:cubicBezTo>
                    <a:pt x="15402" y="20632"/>
                    <a:pt x="15450" y="20611"/>
                    <a:pt x="15494" y="20591"/>
                  </a:cubicBezTo>
                  <a:cubicBezTo>
                    <a:pt x="15509" y="20584"/>
                    <a:pt x="15528" y="20576"/>
                    <a:pt x="15546" y="20568"/>
                  </a:cubicBezTo>
                  <a:cubicBezTo>
                    <a:pt x="15686" y="20500"/>
                    <a:pt x="15822" y="20426"/>
                    <a:pt x="15951" y="20353"/>
                  </a:cubicBezTo>
                  <a:cubicBezTo>
                    <a:pt x="15959" y="20348"/>
                    <a:pt x="15966" y="20343"/>
                    <a:pt x="15973" y="20340"/>
                  </a:cubicBezTo>
                  <a:cubicBezTo>
                    <a:pt x="15981" y="20338"/>
                    <a:pt x="15984" y="20335"/>
                    <a:pt x="15992" y="20330"/>
                  </a:cubicBezTo>
                  <a:cubicBezTo>
                    <a:pt x="16014" y="20317"/>
                    <a:pt x="16036" y="20300"/>
                    <a:pt x="16062" y="20287"/>
                  </a:cubicBezTo>
                  <a:cubicBezTo>
                    <a:pt x="16154" y="20231"/>
                    <a:pt x="16246" y="20178"/>
                    <a:pt x="16335" y="20120"/>
                  </a:cubicBezTo>
                  <a:cubicBezTo>
                    <a:pt x="16364" y="20099"/>
                    <a:pt x="16393" y="20079"/>
                    <a:pt x="16423" y="20059"/>
                  </a:cubicBezTo>
                  <a:cubicBezTo>
                    <a:pt x="16467" y="20028"/>
                    <a:pt x="16511" y="19995"/>
                    <a:pt x="16559" y="19965"/>
                  </a:cubicBezTo>
                  <a:cubicBezTo>
                    <a:pt x="16603" y="19935"/>
                    <a:pt x="16651" y="19904"/>
                    <a:pt x="16692" y="19871"/>
                  </a:cubicBezTo>
                  <a:cubicBezTo>
                    <a:pt x="16747" y="19831"/>
                    <a:pt x="16795" y="19788"/>
                    <a:pt x="16847" y="19747"/>
                  </a:cubicBezTo>
                  <a:cubicBezTo>
                    <a:pt x="16887" y="19714"/>
                    <a:pt x="16928" y="19684"/>
                    <a:pt x="16968" y="19651"/>
                  </a:cubicBezTo>
                  <a:cubicBezTo>
                    <a:pt x="16987" y="19635"/>
                    <a:pt x="17009" y="19620"/>
                    <a:pt x="17027" y="19605"/>
                  </a:cubicBezTo>
                  <a:cubicBezTo>
                    <a:pt x="17130" y="19516"/>
                    <a:pt x="17226" y="19428"/>
                    <a:pt x="17318" y="19334"/>
                  </a:cubicBezTo>
                  <a:cubicBezTo>
                    <a:pt x="17322" y="19331"/>
                    <a:pt x="17326" y="19326"/>
                    <a:pt x="17329" y="19324"/>
                  </a:cubicBezTo>
                  <a:cubicBezTo>
                    <a:pt x="17329" y="19324"/>
                    <a:pt x="17329" y="19324"/>
                    <a:pt x="17329" y="19321"/>
                  </a:cubicBezTo>
                  <a:cubicBezTo>
                    <a:pt x="17425" y="19225"/>
                    <a:pt x="17517" y="19126"/>
                    <a:pt x="17602" y="19027"/>
                  </a:cubicBezTo>
                  <a:cubicBezTo>
                    <a:pt x="17617" y="19012"/>
                    <a:pt x="17628" y="18994"/>
                    <a:pt x="17643" y="18976"/>
                  </a:cubicBezTo>
                  <a:cubicBezTo>
                    <a:pt x="17654" y="18964"/>
                    <a:pt x="17665" y="18954"/>
                    <a:pt x="17676" y="18941"/>
                  </a:cubicBezTo>
                  <a:cubicBezTo>
                    <a:pt x="17694" y="18918"/>
                    <a:pt x="17709" y="18890"/>
                    <a:pt x="17731" y="18867"/>
                  </a:cubicBezTo>
                  <a:cubicBezTo>
                    <a:pt x="17768" y="18819"/>
                    <a:pt x="17812" y="18768"/>
                    <a:pt x="17849" y="18720"/>
                  </a:cubicBezTo>
                  <a:cubicBezTo>
                    <a:pt x="17875" y="18687"/>
                    <a:pt x="17893" y="18652"/>
                    <a:pt x="17915" y="18619"/>
                  </a:cubicBezTo>
                  <a:cubicBezTo>
                    <a:pt x="17948" y="18568"/>
                    <a:pt x="17982" y="18518"/>
                    <a:pt x="18015" y="18467"/>
                  </a:cubicBezTo>
                  <a:cubicBezTo>
                    <a:pt x="18037" y="18434"/>
                    <a:pt x="18059" y="18401"/>
                    <a:pt x="18077" y="18368"/>
                  </a:cubicBezTo>
                  <a:cubicBezTo>
                    <a:pt x="18103" y="18320"/>
                    <a:pt x="18125" y="18269"/>
                    <a:pt x="18151" y="18221"/>
                  </a:cubicBezTo>
                  <a:cubicBezTo>
                    <a:pt x="18177" y="18170"/>
                    <a:pt x="18203" y="18120"/>
                    <a:pt x="18228" y="18069"/>
                  </a:cubicBezTo>
                  <a:cubicBezTo>
                    <a:pt x="18240" y="18046"/>
                    <a:pt x="18251" y="18026"/>
                    <a:pt x="18262" y="18003"/>
                  </a:cubicBezTo>
                  <a:cubicBezTo>
                    <a:pt x="18291" y="17935"/>
                    <a:pt x="18313" y="17864"/>
                    <a:pt x="18339" y="17795"/>
                  </a:cubicBezTo>
                  <a:cubicBezTo>
                    <a:pt x="18354" y="17749"/>
                    <a:pt x="18376" y="17706"/>
                    <a:pt x="18391" y="17661"/>
                  </a:cubicBezTo>
                  <a:cubicBezTo>
                    <a:pt x="18394" y="17648"/>
                    <a:pt x="18398" y="17638"/>
                    <a:pt x="18402" y="17628"/>
                  </a:cubicBezTo>
                  <a:cubicBezTo>
                    <a:pt x="18442" y="17501"/>
                    <a:pt x="18472" y="17372"/>
                    <a:pt x="18497" y="17242"/>
                  </a:cubicBezTo>
                  <a:lnTo>
                    <a:pt x="21600" y="0"/>
                  </a:lnTo>
                  <a:cubicBezTo>
                    <a:pt x="21578" y="94"/>
                    <a:pt x="21559" y="188"/>
                    <a:pt x="21534" y="281"/>
                  </a:cubicBezTo>
                  <a:close/>
                </a:path>
              </a:pathLst>
            </a:custGeom>
            <a:gradFill flip="none" rotWithShape="1">
              <a:gsLst>
                <a:gs pos="0">
                  <a:srgbClr val="063951">
                    <a:lumMod val="90000"/>
                    <a:lumOff val="10000"/>
                  </a:srgbClr>
                </a:gs>
                <a:gs pos="48000">
                  <a:srgbClr val="063951">
                    <a:lumMod val="75000"/>
                    <a:lumOff val="25000"/>
                  </a:srgbClr>
                </a:gs>
                <a:gs pos="100000">
                  <a:srgbClr val="4CC1EF"/>
                </a:gs>
              </a:gsLst>
              <a:lin ang="16200000" scaled="1"/>
              <a:tileRect/>
            </a:gra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48" name="Shape">
              <a:extLst>
                <a:ext uri="{FF2B5EF4-FFF2-40B4-BE49-F238E27FC236}">
                  <a16:creationId xmlns:a16="http://schemas.microsoft.com/office/drawing/2014/main" id="{448249BF-E8B4-4DA3-A51C-A364C95CE027}"/>
                </a:ext>
              </a:extLst>
            </p:cNvPr>
            <p:cNvSpPr/>
            <p:nvPr/>
          </p:nvSpPr>
          <p:spPr>
            <a:xfrm>
              <a:off x="6054081" y="2856978"/>
              <a:ext cx="1615006" cy="2023299"/>
            </a:xfrm>
            <a:custGeom>
              <a:avLst/>
              <a:gdLst/>
              <a:ahLst/>
              <a:cxnLst>
                <a:cxn ang="0">
                  <a:pos x="wd2" y="hd2"/>
                </a:cxn>
                <a:cxn ang="5400000">
                  <a:pos x="wd2" y="hd2"/>
                </a:cxn>
                <a:cxn ang="10800000">
                  <a:pos x="wd2" y="hd2"/>
                </a:cxn>
                <a:cxn ang="16200000">
                  <a:pos x="wd2" y="hd2"/>
                </a:cxn>
              </a:cxnLst>
              <a:rect l="0" t="0" r="r" b="b"/>
              <a:pathLst>
                <a:path w="21600" h="21600" extrusionOk="0">
                  <a:moveTo>
                    <a:pt x="21335" y="3727"/>
                  </a:moveTo>
                  <a:cubicBezTo>
                    <a:pt x="21293" y="3800"/>
                    <a:pt x="21244" y="3869"/>
                    <a:pt x="21199" y="3939"/>
                  </a:cubicBezTo>
                  <a:cubicBezTo>
                    <a:pt x="21136" y="4039"/>
                    <a:pt x="21074" y="4136"/>
                    <a:pt x="21004" y="4234"/>
                  </a:cubicBezTo>
                  <a:cubicBezTo>
                    <a:pt x="20952" y="4306"/>
                    <a:pt x="20896" y="4376"/>
                    <a:pt x="20844" y="4445"/>
                  </a:cubicBezTo>
                  <a:cubicBezTo>
                    <a:pt x="20774" y="4537"/>
                    <a:pt x="20701" y="4629"/>
                    <a:pt x="20628" y="4721"/>
                  </a:cubicBezTo>
                  <a:cubicBezTo>
                    <a:pt x="20568" y="4790"/>
                    <a:pt x="20506" y="4860"/>
                    <a:pt x="20443" y="4929"/>
                  </a:cubicBezTo>
                  <a:cubicBezTo>
                    <a:pt x="20366" y="5015"/>
                    <a:pt x="20286" y="5102"/>
                    <a:pt x="20202" y="5185"/>
                  </a:cubicBezTo>
                  <a:cubicBezTo>
                    <a:pt x="20136" y="5252"/>
                    <a:pt x="20066" y="5319"/>
                    <a:pt x="19997" y="5385"/>
                  </a:cubicBezTo>
                  <a:cubicBezTo>
                    <a:pt x="19910" y="5466"/>
                    <a:pt x="19823" y="5550"/>
                    <a:pt x="19732" y="5627"/>
                  </a:cubicBezTo>
                  <a:cubicBezTo>
                    <a:pt x="19659" y="5691"/>
                    <a:pt x="19586" y="5753"/>
                    <a:pt x="19509" y="5814"/>
                  </a:cubicBezTo>
                  <a:cubicBezTo>
                    <a:pt x="19415" y="5892"/>
                    <a:pt x="19317" y="5967"/>
                    <a:pt x="19216" y="6042"/>
                  </a:cubicBezTo>
                  <a:cubicBezTo>
                    <a:pt x="19136" y="6100"/>
                    <a:pt x="19059" y="6159"/>
                    <a:pt x="18976" y="6214"/>
                  </a:cubicBezTo>
                  <a:cubicBezTo>
                    <a:pt x="18875" y="6287"/>
                    <a:pt x="18767" y="6356"/>
                    <a:pt x="18662" y="6426"/>
                  </a:cubicBezTo>
                  <a:cubicBezTo>
                    <a:pt x="18578" y="6479"/>
                    <a:pt x="18495" y="6534"/>
                    <a:pt x="18408" y="6587"/>
                  </a:cubicBezTo>
                  <a:cubicBezTo>
                    <a:pt x="18296" y="6654"/>
                    <a:pt x="18181" y="6718"/>
                    <a:pt x="18066" y="6782"/>
                  </a:cubicBezTo>
                  <a:cubicBezTo>
                    <a:pt x="17979" y="6832"/>
                    <a:pt x="17888" y="6879"/>
                    <a:pt x="17801" y="6926"/>
                  </a:cubicBezTo>
                  <a:cubicBezTo>
                    <a:pt x="17686" y="6985"/>
                    <a:pt x="17568" y="7043"/>
                    <a:pt x="17449" y="7099"/>
                  </a:cubicBezTo>
                  <a:cubicBezTo>
                    <a:pt x="17348" y="7146"/>
                    <a:pt x="17247" y="7196"/>
                    <a:pt x="17143" y="7241"/>
                  </a:cubicBezTo>
                  <a:cubicBezTo>
                    <a:pt x="17021" y="7294"/>
                    <a:pt x="16895" y="7344"/>
                    <a:pt x="16773" y="7394"/>
                  </a:cubicBezTo>
                  <a:cubicBezTo>
                    <a:pt x="16669" y="7436"/>
                    <a:pt x="16564" y="7480"/>
                    <a:pt x="16453" y="7519"/>
                  </a:cubicBezTo>
                  <a:cubicBezTo>
                    <a:pt x="16324" y="7566"/>
                    <a:pt x="16191" y="7608"/>
                    <a:pt x="16059" y="7653"/>
                  </a:cubicBezTo>
                  <a:cubicBezTo>
                    <a:pt x="15951" y="7689"/>
                    <a:pt x="15839" y="7728"/>
                    <a:pt x="15728" y="7758"/>
                  </a:cubicBezTo>
                  <a:cubicBezTo>
                    <a:pt x="15592" y="7800"/>
                    <a:pt x="15452" y="7833"/>
                    <a:pt x="15313" y="7872"/>
                  </a:cubicBezTo>
                  <a:cubicBezTo>
                    <a:pt x="15195" y="7903"/>
                    <a:pt x="15076" y="7936"/>
                    <a:pt x="14954" y="7967"/>
                  </a:cubicBezTo>
                  <a:cubicBezTo>
                    <a:pt x="14926" y="7972"/>
                    <a:pt x="14895" y="7981"/>
                    <a:pt x="14867" y="7986"/>
                  </a:cubicBezTo>
                  <a:cubicBezTo>
                    <a:pt x="14640" y="8036"/>
                    <a:pt x="14414" y="8084"/>
                    <a:pt x="14180" y="8123"/>
                  </a:cubicBezTo>
                  <a:cubicBezTo>
                    <a:pt x="14156" y="8128"/>
                    <a:pt x="14128" y="8131"/>
                    <a:pt x="14104" y="8137"/>
                  </a:cubicBezTo>
                  <a:cubicBezTo>
                    <a:pt x="13867" y="8175"/>
                    <a:pt x="13626" y="8212"/>
                    <a:pt x="13382" y="8239"/>
                  </a:cubicBezTo>
                  <a:cubicBezTo>
                    <a:pt x="13361" y="8242"/>
                    <a:pt x="13341" y="8242"/>
                    <a:pt x="13323" y="8245"/>
                  </a:cubicBezTo>
                  <a:cubicBezTo>
                    <a:pt x="13072" y="8273"/>
                    <a:pt x="12818" y="8295"/>
                    <a:pt x="12563" y="8309"/>
                  </a:cubicBezTo>
                  <a:cubicBezTo>
                    <a:pt x="12553" y="8309"/>
                    <a:pt x="12539" y="8309"/>
                    <a:pt x="12529" y="8312"/>
                  </a:cubicBezTo>
                  <a:cubicBezTo>
                    <a:pt x="12264" y="8326"/>
                    <a:pt x="11995" y="8334"/>
                    <a:pt x="11723" y="8334"/>
                  </a:cubicBezTo>
                  <a:cubicBezTo>
                    <a:pt x="10197" y="8334"/>
                    <a:pt x="8737" y="8103"/>
                    <a:pt x="7406" y="7686"/>
                  </a:cubicBezTo>
                  <a:cubicBezTo>
                    <a:pt x="6078" y="7269"/>
                    <a:pt x="4879" y="6671"/>
                    <a:pt x="3872" y="5931"/>
                  </a:cubicBezTo>
                  <a:cubicBezTo>
                    <a:pt x="2872" y="5196"/>
                    <a:pt x="2060" y="4326"/>
                    <a:pt x="1499" y="3363"/>
                  </a:cubicBezTo>
                  <a:cubicBezTo>
                    <a:pt x="941" y="2406"/>
                    <a:pt x="631" y="1363"/>
                    <a:pt x="624" y="273"/>
                  </a:cubicBezTo>
                  <a:cubicBezTo>
                    <a:pt x="624" y="250"/>
                    <a:pt x="624" y="228"/>
                    <a:pt x="624" y="203"/>
                  </a:cubicBezTo>
                  <a:cubicBezTo>
                    <a:pt x="624" y="181"/>
                    <a:pt x="624" y="159"/>
                    <a:pt x="624" y="134"/>
                  </a:cubicBezTo>
                  <a:cubicBezTo>
                    <a:pt x="624" y="111"/>
                    <a:pt x="624" y="89"/>
                    <a:pt x="624" y="67"/>
                  </a:cubicBezTo>
                  <a:cubicBezTo>
                    <a:pt x="624" y="45"/>
                    <a:pt x="624" y="22"/>
                    <a:pt x="627" y="0"/>
                  </a:cubicBezTo>
                  <a:lnTo>
                    <a:pt x="3" y="15519"/>
                  </a:lnTo>
                  <a:cubicBezTo>
                    <a:pt x="3" y="15536"/>
                    <a:pt x="3" y="15553"/>
                    <a:pt x="0" y="15569"/>
                  </a:cubicBezTo>
                  <a:cubicBezTo>
                    <a:pt x="0" y="15586"/>
                    <a:pt x="0" y="15603"/>
                    <a:pt x="0" y="15619"/>
                  </a:cubicBezTo>
                  <a:cubicBezTo>
                    <a:pt x="0" y="15636"/>
                    <a:pt x="0" y="15653"/>
                    <a:pt x="0" y="15669"/>
                  </a:cubicBezTo>
                  <a:cubicBezTo>
                    <a:pt x="0" y="15686"/>
                    <a:pt x="0" y="15703"/>
                    <a:pt x="0" y="15719"/>
                  </a:cubicBezTo>
                  <a:cubicBezTo>
                    <a:pt x="3" y="16521"/>
                    <a:pt x="220" y="17286"/>
                    <a:pt x="606" y="17984"/>
                  </a:cubicBezTo>
                  <a:cubicBezTo>
                    <a:pt x="997" y="18688"/>
                    <a:pt x="1561" y="19322"/>
                    <a:pt x="2255" y="19856"/>
                  </a:cubicBezTo>
                  <a:cubicBezTo>
                    <a:pt x="2952" y="20393"/>
                    <a:pt x="3785" y="20829"/>
                    <a:pt x="4708" y="21130"/>
                  </a:cubicBezTo>
                  <a:cubicBezTo>
                    <a:pt x="5632" y="21433"/>
                    <a:pt x="6646" y="21600"/>
                    <a:pt x="7709" y="21600"/>
                  </a:cubicBezTo>
                  <a:cubicBezTo>
                    <a:pt x="7907" y="21600"/>
                    <a:pt x="8103" y="21594"/>
                    <a:pt x="8298" y="21583"/>
                  </a:cubicBezTo>
                  <a:cubicBezTo>
                    <a:pt x="8364" y="21581"/>
                    <a:pt x="8430" y="21572"/>
                    <a:pt x="8493" y="21567"/>
                  </a:cubicBezTo>
                  <a:cubicBezTo>
                    <a:pt x="8611" y="21558"/>
                    <a:pt x="8733" y="21550"/>
                    <a:pt x="8852" y="21536"/>
                  </a:cubicBezTo>
                  <a:cubicBezTo>
                    <a:pt x="8859" y="21536"/>
                    <a:pt x="8866" y="21533"/>
                    <a:pt x="8873" y="21533"/>
                  </a:cubicBezTo>
                  <a:cubicBezTo>
                    <a:pt x="8949" y="21525"/>
                    <a:pt x="9023" y="21511"/>
                    <a:pt x="9099" y="21500"/>
                  </a:cubicBezTo>
                  <a:cubicBezTo>
                    <a:pt x="9211" y="21483"/>
                    <a:pt x="9326" y="21469"/>
                    <a:pt x="9434" y="21450"/>
                  </a:cubicBezTo>
                  <a:cubicBezTo>
                    <a:pt x="9514" y="21436"/>
                    <a:pt x="9591" y="21416"/>
                    <a:pt x="9667" y="21402"/>
                  </a:cubicBezTo>
                  <a:cubicBezTo>
                    <a:pt x="9758" y="21383"/>
                    <a:pt x="9849" y="21366"/>
                    <a:pt x="9939" y="21347"/>
                  </a:cubicBezTo>
                  <a:cubicBezTo>
                    <a:pt x="9953" y="21344"/>
                    <a:pt x="9964" y="21339"/>
                    <a:pt x="9977" y="21336"/>
                  </a:cubicBezTo>
                  <a:cubicBezTo>
                    <a:pt x="9991" y="21333"/>
                    <a:pt x="10002" y="21330"/>
                    <a:pt x="10016" y="21327"/>
                  </a:cubicBezTo>
                  <a:cubicBezTo>
                    <a:pt x="10082" y="21311"/>
                    <a:pt x="10148" y="21291"/>
                    <a:pt x="10211" y="21272"/>
                  </a:cubicBezTo>
                  <a:cubicBezTo>
                    <a:pt x="10309" y="21244"/>
                    <a:pt x="10406" y="21219"/>
                    <a:pt x="10500" y="21191"/>
                  </a:cubicBezTo>
                  <a:cubicBezTo>
                    <a:pt x="10577" y="21166"/>
                    <a:pt x="10654" y="21138"/>
                    <a:pt x="10730" y="21113"/>
                  </a:cubicBezTo>
                  <a:cubicBezTo>
                    <a:pt x="10803" y="21088"/>
                    <a:pt x="10880" y="21066"/>
                    <a:pt x="10950" y="21038"/>
                  </a:cubicBezTo>
                  <a:cubicBezTo>
                    <a:pt x="10967" y="21033"/>
                    <a:pt x="10985" y="21024"/>
                    <a:pt x="11006" y="21016"/>
                  </a:cubicBezTo>
                  <a:cubicBezTo>
                    <a:pt x="11082" y="20988"/>
                    <a:pt x="11155" y="20955"/>
                    <a:pt x="11229" y="20924"/>
                  </a:cubicBezTo>
                  <a:cubicBezTo>
                    <a:pt x="11316" y="20888"/>
                    <a:pt x="11403" y="20852"/>
                    <a:pt x="11490" y="20813"/>
                  </a:cubicBezTo>
                  <a:cubicBezTo>
                    <a:pt x="11563" y="20779"/>
                    <a:pt x="11633" y="20743"/>
                    <a:pt x="11706" y="20710"/>
                  </a:cubicBezTo>
                  <a:cubicBezTo>
                    <a:pt x="11765" y="20682"/>
                    <a:pt x="11828" y="20654"/>
                    <a:pt x="11884" y="20624"/>
                  </a:cubicBezTo>
                  <a:cubicBezTo>
                    <a:pt x="11908" y="20612"/>
                    <a:pt x="11929" y="20599"/>
                    <a:pt x="11953" y="20585"/>
                  </a:cubicBezTo>
                  <a:cubicBezTo>
                    <a:pt x="11974" y="20574"/>
                    <a:pt x="11995" y="20565"/>
                    <a:pt x="12016" y="20554"/>
                  </a:cubicBezTo>
                  <a:cubicBezTo>
                    <a:pt x="12058" y="20532"/>
                    <a:pt x="12100" y="20504"/>
                    <a:pt x="12142" y="20482"/>
                  </a:cubicBezTo>
                  <a:cubicBezTo>
                    <a:pt x="12194" y="20451"/>
                    <a:pt x="12250" y="20423"/>
                    <a:pt x="12302" y="20393"/>
                  </a:cubicBezTo>
                  <a:cubicBezTo>
                    <a:pt x="12330" y="20376"/>
                    <a:pt x="12354" y="20357"/>
                    <a:pt x="12382" y="20340"/>
                  </a:cubicBezTo>
                  <a:cubicBezTo>
                    <a:pt x="12441" y="20301"/>
                    <a:pt x="12504" y="20262"/>
                    <a:pt x="12563" y="20223"/>
                  </a:cubicBezTo>
                  <a:cubicBezTo>
                    <a:pt x="12605" y="20195"/>
                    <a:pt x="12650" y="20167"/>
                    <a:pt x="12692" y="20140"/>
                  </a:cubicBezTo>
                  <a:cubicBezTo>
                    <a:pt x="12724" y="20117"/>
                    <a:pt x="12755" y="20092"/>
                    <a:pt x="12786" y="20070"/>
                  </a:cubicBezTo>
                  <a:cubicBezTo>
                    <a:pt x="12846" y="20028"/>
                    <a:pt x="12901" y="19987"/>
                    <a:pt x="12957" y="19945"/>
                  </a:cubicBezTo>
                  <a:cubicBezTo>
                    <a:pt x="12992" y="19920"/>
                    <a:pt x="13027" y="19895"/>
                    <a:pt x="13062" y="19867"/>
                  </a:cubicBezTo>
                  <a:cubicBezTo>
                    <a:pt x="13097" y="19839"/>
                    <a:pt x="13128" y="19809"/>
                    <a:pt x="13163" y="19781"/>
                  </a:cubicBezTo>
                  <a:cubicBezTo>
                    <a:pt x="13215" y="19736"/>
                    <a:pt x="13267" y="19692"/>
                    <a:pt x="13320" y="19647"/>
                  </a:cubicBezTo>
                  <a:cubicBezTo>
                    <a:pt x="13347" y="19622"/>
                    <a:pt x="13375" y="19603"/>
                    <a:pt x="13400" y="19578"/>
                  </a:cubicBezTo>
                  <a:cubicBezTo>
                    <a:pt x="13438" y="19544"/>
                    <a:pt x="13469" y="19505"/>
                    <a:pt x="13508" y="19472"/>
                  </a:cubicBezTo>
                  <a:cubicBezTo>
                    <a:pt x="13539" y="19441"/>
                    <a:pt x="13571" y="19414"/>
                    <a:pt x="13602" y="19383"/>
                  </a:cubicBezTo>
                  <a:cubicBezTo>
                    <a:pt x="13619" y="19363"/>
                    <a:pt x="13637" y="19344"/>
                    <a:pt x="13654" y="19325"/>
                  </a:cubicBezTo>
                  <a:cubicBezTo>
                    <a:pt x="13675" y="19302"/>
                    <a:pt x="13696" y="19283"/>
                    <a:pt x="13717" y="19263"/>
                  </a:cubicBezTo>
                  <a:cubicBezTo>
                    <a:pt x="13755" y="19222"/>
                    <a:pt x="13790" y="19180"/>
                    <a:pt x="13825" y="19138"/>
                  </a:cubicBezTo>
                  <a:cubicBezTo>
                    <a:pt x="13870" y="19088"/>
                    <a:pt x="13916" y="19038"/>
                    <a:pt x="13957" y="18985"/>
                  </a:cubicBezTo>
                  <a:cubicBezTo>
                    <a:pt x="13971" y="18966"/>
                    <a:pt x="13989" y="18949"/>
                    <a:pt x="14003" y="18932"/>
                  </a:cubicBezTo>
                  <a:cubicBezTo>
                    <a:pt x="14041" y="18885"/>
                    <a:pt x="14076" y="18835"/>
                    <a:pt x="14111" y="18785"/>
                  </a:cubicBezTo>
                  <a:cubicBezTo>
                    <a:pt x="14149" y="18732"/>
                    <a:pt x="14191" y="18682"/>
                    <a:pt x="14226" y="18629"/>
                  </a:cubicBezTo>
                  <a:cubicBezTo>
                    <a:pt x="14236" y="18615"/>
                    <a:pt x="14247" y="18601"/>
                    <a:pt x="14257" y="18585"/>
                  </a:cubicBezTo>
                  <a:cubicBezTo>
                    <a:pt x="14295" y="18529"/>
                    <a:pt x="14330" y="18471"/>
                    <a:pt x="14365" y="18412"/>
                  </a:cubicBezTo>
                  <a:cubicBezTo>
                    <a:pt x="14397" y="18359"/>
                    <a:pt x="14431" y="18309"/>
                    <a:pt x="14463" y="18256"/>
                  </a:cubicBezTo>
                  <a:cubicBezTo>
                    <a:pt x="14470" y="18245"/>
                    <a:pt x="14477" y="18234"/>
                    <a:pt x="14484" y="18223"/>
                  </a:cubicBezTo>
                  <a:cubicBezTo>
                    <a:pt x="14498" y="18195"/>
                    <a:pt x="14515" y="18167"/>
                    <a:pt x="14529" y="18140"/>
                  </a:cubicBezTo>
                  <a:cubicBezTo>
                    <a:pt x="14543" y="18112"/>
                    <a:pt x="14560" y="18084"/>
                    <a:pt x="14574" y="18056"/>
                  </a:cubicBezTo>
                  <a:cubicBezTo>
                    <a:pt x="14588" y="18028"/>
                    <a:pt x="14602" y="18000"/>
                    <a:pt x="14616" y="17973"/>
                  </a:cubicBezTo>
                  <a:cubicBezTo>
                    <a:pt x="14630" y="17945"/>
                    <a:pt x="14644" y="17917"/>
                    <a:pt x="14658" y="17889"/>
                  </a:cubicBezTo>
                  <a:lnTo>
                    <a:pt x="21600" y="3232"/>
                  </a:lnTo>
                  <a:cubicBezTo>
                    <a:pt x="21523" y="3396"/>
                    <a:pt x="21433" y="3563"/>
                    <a:pt x="21335" y="3727"/>
                  </a:cubicBezTo>
                  <a:close/>
                </a:path>
              </a:pathLst>
            </a:custGeom>
            <a:gradFill flip="none" rotWithShape="1">
              <a:gsLst>
                <a:gs pos="0">
                  <a:srgbClr val="F7931F">
                    <a:lumMod val="50000"/>
                  </a:srgbClr>
                </a:gs>
                <a:gs pos="48000">
                  <a:srgbClr val="F7931F">
                    <a:lumMod val="75000"/>
                  </a:srgbClr>
                </a:gs>
                <a:gs pos="100000">
                  <a:srgbClr val="F7931F">
                    <a:lumMod val="75000"/>
                  </a:srgbClr>
                </a:gs>
              </a:gsLst>
              <a:lin ang="16200000" scaled="1"/>
              <a:tileRect/>
            </a:gra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49" name="Shape">
              <a:extLst>
                <a:ext uri="{FF2B5EF4-FFF2-40B4-BE49-F238E27FC236}">
                  <a16:creationId xmlns:a16="http://schemas.microsoft.com/office/drawing/2014/main" id="{23A80CCA-5F0A-4BA4-BAD9-327AF875FF4E}"/>
                </a:ext>
              </a:extLst>
            </p:cNvPr>
            <p:cNvSpPr/>
            <p:nvPr/>
          </p:nvSpPr>
          <p:spPr>
            <a:xfrm>
              <a:off x="6099533" y="2208427"/>
              <a:ext cx="1612029" cy="1473504"/>
            </a:xfrm>
            <a:custGeom>
              <a:avLst/>
              <a:gdLst/>
              <a:ahLst/>
              <a:cxnLst>
                <a:cxn ang="0">
                  <a:pos x="wd2" y="hd2"/>
                </a:cxn>
                <a:cxn ang="5400000">
                  <a:pos x="wd2" y="hd2"/>
                </a:cxn>
                <a:cxn ang="10800000">
                  <a:pos x="wd2" y="hd2"/>
                </a:cxn>
                <a:cxn ang="16200000">
                  <a:pos x="wd2" y="hd2"/>
                </a:cxn>
              </a:cxnLst>
              <a:rect l="0" t="0" r="r" b="b"/>
              <a:pathLst>
                <a:path w="21529" h="21600" extrusionOk="0">
                  <a:moveTo>
                    <a:pt x="10447" y="0"/>
                  </a:moveTo>
                  <a:cubicBezTo>
                    <a:pt x="11894" y="0"/>
                    <a:pt x="13286" y="286"/>
                    <a:pt x="14563" y="810"/>
                  </a:cubicBezTo>
                  <a:cubicBezTo>
                    <a:pt x="15844" y="1333"/>
                    <a:pt x="17010" y="2089"/>
                    <a:pt x="18009" y="3033"/>
                  </a:cubicBezTo>
                  <a:cubicBezTo>
                    <a:pt x="19011" y="3976"/>
                    <a:pt x="19846" y="5107"/>
                    <a:pt x="20448" y="6371"/>
                  </a:cubicBezTo>
                  <a:cubicBezTo>
                    <a:pt x="21057" y="7643"/>
                    <a:pt x="21429" y="9045"/>
                    <a:pt x="21513" y="10531"/>
                  </a:cubicBezTo>
                  <a:cubicBezTo>
                    <a:pt x="21593" y="12024"/>
                    <a:pt x="21370" y="13460"/>
                    <a:pt x="20890" y="14774"/>
                  </a:cubicBezTo>
                  <a:cubicBezTo>
                    <a:pt x="20410" y="16096"/>
                    <a:pt x="19669" y="17291"/>
                    <a:pt x="18729" y="18300"/>
                  </a:cubicBezTo>
                  <a:cubicBezTo>
                    <a:pt x="17782" y="19316"/>
                    <a:pt x="16638" y="20137"/>
                    <a:pt x="15343" y="20710"/>
                  </a:cubicBezTo>
                  <a:cubicBezTo>
                    <a:pt x="14049" y="21283"/>
                    <a:pt x="12608" y="21600"/>
                    <a:pt x="11084" y="21600"/>
                  </a:cubicBezTo>
                  <a:cubicBezTo>
                    <a:pt x="9559" y="21600"/>
                    <a:pt x="8101" y="21283"/>
                    <a:pt x="6772" y="20710"/>
                  </a:cubicBezTo>
                  <a:cubicBezTo>
                    <a:pt x="5446" y="20137"/>
                    <a:pt x="4249" y="19316"/>
                    <a:pt x="3243" y="18300"/>
                  </a:cubicBezTo>
                  <a:cubicBezTo>
                    <a:pt x="2241" y="17291"/>
                    <a:pt x="1434" y="16096"/>
                    <a:pt x="873" y="14774"/>
                  </a:cubicBezTo>
                  <a:cubicBezTo>
                    <a:pt x="317" y="13460"/>
                    <a:pt x="7" y="12028"/>
                    <a:pt x="0" y="10531"/>
                  </a:cubicBezTo>
                  <a:cubicBezTo>
                    <a:pt x="-7" y="9045"/>
                    <a:pt x="285" y="7639"/>
                    <a:pt x="818" y="6371"/>
                  </a:cubicBezTo>
                  <a:cubicBezTo>
                    <a:pt x="1347" y="5107"/>
                    <a:pt x="2112" y="3976"/>
                    <a:pt x="3059" y="3033"/>
                  </a:cubicBezTo>
                  <a:cubicBezTo>
                    <a:pt x="4002" y="2093"/>
                    <a:pt x="5126" y="1333"/>
                    <a:pt x="6375" y="810"/>
                  </a:cubicBezTo>
                  <a:cubicBezTo>
                    <a:pt x="7625" y="286"/>
                    <a:pt x="8999" y="0"/>
                    <a:pt x="10447" y="0"/>
                  </a:cubicBezTo>
                  <a:close/>
                </a:path>
              </a:pathLst>
            </a:custGeom>
            <a:solidFill>
              <a:srgbClr val="F7931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50" name="Shape">
              <a:extLst>
                <a:ext uri="{FF2B5EF4-FFF2-40B4-BE49-F238E27FC236}">
                  <a16:creationId xmlns:a16="http://schemas.microsoft.com/office/drawing/2014/main" id="{1D016D44-53F7-4E17-BD5F-E23690508929}"/>
                </a:ext>
              </a:extLst>
            </p:cNvPr>
            <p:cNvSpPr/>
            <p:nvPr/>
          </p:nvSpPr>
          <p:spPr>
            <a:xfrm>
              <a:off x="4204061" y="2856976"/>
              <a:ext cx="1616036" cy="2022519"/>
            </a:xfrm>
            <a:custGeom>
              <a:avLst/>
              <a:gdLst/>
              <a:ahLst/>
              <a:cxnLst>
                <a:cxn ang="0">
                  <a:pos x="wd2" y="hd2"/>
                </a:cxn>
                <a:cxn ang="5400000">
                  <a:pos x="wd2" y="hd2"/>
                </a:cxn>
                <a:cxn ang="10800000">
                  <a:pos x="wd2" y="hd2"/>
                </a:cxn>
                <a:cxn ang="16200000">
                  <a:pos x="wd2" y="hd2"/>
                </a:cxn>
              </a:cxnLst>
              <a:rect l="0" t="0" r="r" b="b"/>
              <a:pathLst>
                <a:path w="21600" h="21600" extrusionOk="0">
                  <a:moveTo>
                    <a:pt x="21496" y="16663"/>
                  </a:moveTo>
                  <a:cubicBezTo>
                    <a:pt x="21509" y="16602"/>
                    <a:pt x="21520" y="16538"/>
                    <a:pt x="21530" y="16474"/>
                  </a:cubicBezTo>
                  <a:cubicBezTo>
                    <a:pt x="21534" y="16443"/>
                    <a:pt x="21544" y="16416"/>
                    <a:pt x="21548" y="16385"/>
                  </a:cubicBezTo>
                  <a:cubicBezTo>
                    <a:pt x="21548" y="16374"/>
                    <a:pt x="21551" y="16366"/>
                    <a:pt x="21551" y="16354"/>
                  </a:cubicBezTo>
                  <a:cubicBezTo>
                    <a:pt x="21562" y="16285"/>
                    <a:pt x="21569" y="16215"/>
                    <a:pt x="21576" y="16146"/>
                  </a:cubicBezTo>
                  <a:cubicBezTo>
                    <a:pt x="21579" y="16112"/>
                    <a:pt x="21583" y="16076"/>
                    <a:pt x="21586" y="16043"/>
                  </a:cubicBezTo>
                  <a:cubicBezTo>
                    <a:pt x="21593" y="15937"/>
                    <a:pt x="21600" y="15834"/>
                    <a:pt x="21600" y="15726"/>
                  </a:cubicBezTo>
                  <a:cubicBezTo>
                    <a:pt x="21600" y="15709"/>
                    <a:pt x="21600" y="15692"/>
                    <a:pt x="21600" y="15675"/>
                  </a:cubicBezTo>
                  <a:cubicBezTo>
                    <a:pt x="21600" y="15659"/>
                    <a:pt x="21600" y="15642"/>
                    <a:pt x="21600" y="15625"/>
                  </a:cubicBezTo>
                  <a:cubicBezTo>
                    <a:pt x="21600" y="15609"/>
                    <a:pt x="21600" y="15592"/>
                    <a:pt x="21600" y="15575"/>
                  </a:cubicBezTo>
                  <a:cubicBezTo>
                    <a:pt x="21600" y="15559"/>
                    <a:pt x="21600" y="15542"/>
                    <a:pt x="21597" y="15525"/>
                  </a:cubicBezTo>
                  <a:lnTo>
                    <a:pt x="20973" y="0"/>
                  </a:lnTo>
                  <a:cubicBezTo>
                    <a:pt x="20973" y="22"/>
                    <a:pt x="20973" y="45"/>
                    <a:pt x="20977" y="67"/>
                  </a:cubicBezTo>
                  <a:cubicBezTo>
                    <a:pt x="20977" y="89"/>
                    <a:pt x="20977" y="111"/>
                    <a:pt x="20977" y="134"/>
                  </a:cubicBezTo>
                  <a:cubicBezTo>
                    <a:pt x="20977" y="156"/>
                    <a:pt x="20977" y="178"/>
                    <a:pt x="20977" y="200"/>
                  </a:cubicBezTo>
                  <a:cubicBezTo>
                    <a:pt x="20977" y="223"/>
                    <a:pt x="20977" y="245"/>
                    <a:pt x="20977" y="270"/>
                  </a:cubicBezTo>
                  <a:cubicBezTo>
                    <a:pt x="20977" y="415"/>
                    <a:pt x="20970" y="557"/>
                    <a:pt x="20956" y="701"/>
                  </a:cubicBezTo>
                  <a:cubicBezTo>
                    <a:pt x="20952" y="749"/>
                    <a:pt x="20945" y="796"/>
                    <a:pt x="20942" y="840"/>
                  </a:cubicBezTo>
                  <a:cubicBezTo>
                    <a:pt x="20931" y="935"/>
                    <a:pt x="20921" y="1030"/>
                    <a:pt x="20907" y="1124"/>
                  </a:cubicBezTo>
                  <a:cubicBezTo>
                    <a:pt x="20900" y="1180"/>
                    <a:pt x="20886" y="1233"/>
                    <a:pt x="20876" y="1288"/>
                  </a:cubicBezTo>
                  <a:cubicBezTo>
                    <a:pt x="20858" y="1375"/>
                    <a:pt x="20844" y="1461"/>
                    <a:pt x="20823" y="1544"/>
                  </a:cubicBezTo>
                  <a:cubicBezTo>
                    <a:pt x="20809" y="1603"/>
                    <a:pt x="20795" y="1659"/>
                    <a:pt x="20782" y="1717"/>
                  </a:cubicBezTo>
                  <a:cubicBezTo>
                    <a:pt x="20761" y="1798"/>
                    <a:pt x="20740" y="1878"/>
                    <a:pt x="20715" y="1959"/>
                  </a:cubicBezTo>
                  <a:cubicBezTo>
                    <a:pt x="20698" y="2018"/>
                    <a:pt x="20681" y="2073"/>
                    <a:pt x="20660" y="2132"/>
                  </a:cubicBezTo>
                  <a:cubicBezTo>
                    <a:pt x="20632" y="2212"/>
                    <a:pt x="20604" y="2290"/>
                    <a:pt x="20576" y="2368"/>
                  </a:cubicBezTo>
                  <a:cubicBezTo>
                    <a:pt x="20555" y="2424"/>
                    <a:pt x="20534" y="2479"/>
                    <a:pt x="20510" y="2535"/>
                  </a:cubicBezTo>
                  <a:cubicBezTo>
                    <a:pt x="20479" y="2613"/>
                    <a:pt x="20444" y="2691"/>
                    <a:pt x="20405" y="2769"/>
                  </a:cubicBezTo>
                  <a:cubicBezTo>
                    <a:pt x="20381" y="2822"/>
                    <a:pt x="20357" y="2877"/>
                    <a:pt x="20329" y="2930"/>
                  </a:cubicBezTo>
                  <a:cubicBezTo>
                    <a:pt x="20290" y="3011"/>
                    <a:pt x="20245" y="3092"/>
                    <a:pt x="20203" y="3170"/>
                  </a:cubicBezTo>
                  <a:cubicBezTo>
                    <a:pt x="20176" y="3220"/>
                    <a:pt x="20151" y="3267"/>
                    <a:pt x="20123" y="3317"/>
                  </a:cubicBezTo>
                  <a:cubicBezTo>
                    <a:pt x="20071" y="3406"/>
                    <a:pt x="20019" y="3492"/>
                    <a:pt x="19963" y="3579"/>
                  </a:cubicBezTo>
                  <a:cubicBezTo>
                    <a:pt x="19939" y="3618"/>
                    <a:pt x="19918" y="3654"/>
                    <a:pt x="19893" y="3693"/>
                  </a:cubicBezTo>
                  <a:cubicBezTo>
                    <a:pt x="19796" y="3840"/>
                    <a:pt x="19692" y="3988"/>
                    <a:pt x="19580" y="4130"/>
                  </a:cubicBezTo>
                  <a:cubicBezTo>
                    <a:pt x="19552" y="4166"/>
                    <a:pt x="19521" y="4205"/>
                    <a:pt x="19493" y="4241"/>
                  </a:cubicBezTo>
                  <a:cubicBezTo>
                    <a:pt x="19402" y="4355"/>
                    <a:pt x="19308" y="4469"/>
                    <a:pt x="19207" y="4580"/>
                  </a:cubicBezTo>
                  <a:cubicBezTo>
                    <a:pt x="19180" y="4611"/>
                    <a:pt x="19152" y="4644"/>
                    <a:pt x="19124" y="4675"/>
                  </a:cubicBezTo>
                  <a:cubicBezTo>
                    <a:pt x="18998" y="4811"/>
                    <a:pt x="18870" y="4945"/>
                    <a:pt x="18734" y="5076"/>
                  </a:cubicBezTo>
                  <a:cubicBezTo>
                    <a:pt x="18706" y="5104"/>
                    <a:pt x="18675" y="5129"/>
                    <a:pt x="18647" y="5157"/>
                  </a:cubicBezTo>
                  <a:cubicBezTo>
                    <a:pt x="18532" y="5262"/>
                    <a:pt x="18417" y="5368"/>
                    <a:pt x="18295" y="5471"/>
                  </a:cubicBezTo>
                  <a:cubicBezTo>
                    <a:pt x="18257" y="5504"/>
                    <a:pt x="18215" y="5538"/>
                    <a:pt x="18177" y="5571"/>
                  </a:cubicBezTo>
                  <a:cubicBezTo>
                    <a:pt x="18030" y="5694"/>
                    <a:pt x="17877" y="5813"/>
                    <a:pt x="17720" y="5927"/>
                  </a:cubicBezTo>
                  <a:cubicBezTo>
                    <a:pt x="17710" y="5933"/>
                    <a:pt x="17703" y="5941"/>
                    <a:pt x="17692" y="5947"/>
                  </a:cubicBezTo>
                  <a:cubicBezTo>
                    <a:pt x="17543" y="6055"/>
                    <a:pt x="17386" y="6161"/>
                    <a:pt x="17229" y="6264"/>
                  </a:cubicBezTo>
                  <a:cubicBezTo>
                    <a:pt x="17184" y="6295"/>
                    <a:pt x="17135" y="6325"/>
                    <a:pt x="17086" y="6353"/>
                  </a:cubicBezTo>
                  <a:cubicBezTo>
                    <a:pt x="16947" y="6442"/>
                    <a:pt x="16804" y="6526"/>
                    <a:pt x="16658" y="6609"/>
                  </a:cubicBezTo>
                  <a:cubicBezTo>
                    <a:pt x="16623" y="6629"/>
                    <a:pt x="16588" y="6648"/>
                    <a:pt x="16554" y="6668"/>
                  </a:cubicBezTo>
                  <a:cubicBezTo>
                    <a:pt x="16376" y="6765"/>
                    <a:pt x="16195" y="6860"/>
                    <a:pt x="16010" y="6951"/>
                  </a:cubicBezTo>
                  <a:cubicBezTo>
                    <a:pt x="15968" y="6974"/>
                    <a:pt x="15923" y="6993"/>
                    <a:pt x="15881" y="7013"/>
                  </a:cubicBezTo>
                  <a:cubicBezTo>
                    <a:pt x="15718" y="7091"/>
                    <a:pt x="15554" y="7166"/>
                    <a:pt x="15383" y="7235"/>
                  </a:cubicBezTo>
                  <a:cubicBezTo>
                    <a:pt x="15338" y="7255"/>
                    <a:pt x="15293" y="7274"/>
                    <a:pt x="15244" y="7294"/>
                  </a:cubicBezTo>
                  <a:cubicBezTo>
                    <a:pt x="15042" y="7377"/>
                    <a:pt x="14837" y="7455"/>
                    <a:pt x="14628" y="7530"/>
                  </a:cubicBezTo>
                  <a:cubicBezTo>
                    <a:pt x="14586" y="7544"/>
                    <a:pt x="14544" y="7558"/>
                    <a:pt x="14502" y="7572"/>
                  </a:cubicBezTo>
                  <a:cubicBezTo>
                    <a:pt x="14325" y="7633"/>
                    <a:pt x="14143" y="7689"/>
                    <a:pt x="13959" y="7744"/>
                  </a:cubicBezTo>
                  <a:cubicBezTo>
                    <a:pt x="13903" y="7761"/>
                    <a:pt x="13851" y="7778"/>
                    <a:pt x="13795" y="7792"/>
                  </a:cubicBezTo>
                  <a:cubicBezTo>
                    <a:pt x="13576" y="7853"/>
                    <a:pt x="13353" y="7911"/>
                    <a:pt x="13130" y="7962"/>
                  </a:cubicBezTo>
                  <a:cubicBezTo>
                    <a:pt x="13095" y="7970"/>
                    <a:pt x="13060" y="7975"/>
                    <a:pt x="13025" y="7984"/>
                  </a:cubicBezTo>
                  <a:cubicBezTo>
                    <a:pt x="12827" y="8028"/>
                    <a:pt x="12628" y="8067"/>
                    <a:pt x="12423" y="8101"/>
                  </a:cubicBezTo>
                  <a:cubicBezTo>
                    <a:pt x="12364" y="8112"/>
                    <a:pt x="12305" y="8120"/>
                    <a:pt x="12245" y="8131"/>
                  </a:cubicBezTo>
                  <a:cubicBezTo>
                    <a:pt x="12012" y="8170"/>
                    <a:pt x="11775" y="8204"/>
                    <a:pt x="11538" y="8231"/>
                  </a:cubicBezTo>
                  <a:cubicBezTo>
                    <a:pt x="11517" y="8234"/>
                    <a:pt x="11497" y="8234"/>
                    <a:pt x="11472" y="8237"/>
                  </a:cubicBezTo>
                  <a:cubicBezTo>
                    <a:pt x="11253" y="8262"/>
                    <a:pt x="11030" y="8279"/>
                    <a:pt x="10807" y="8293"/>
                  </a:cubicBezTo>
                  <a:cubicBezTo>
                    <a:pt x="10744" y="8295"/>
                    <a:pt x="10682" y="8301"/>
                    <a:pt x="10619" y="8304"/>
                  </a:cubicBezTo>
                  <a:cubicBezTo>
                    <a:pt x="10372" y="8315"/>
                    <a:pt x="10128" y="8323"/>
                    <a:pt x="9877" y="8323"/>
                  </a:cubicBezTo>
                  <a:cubicBezTo>
                    <a:pt x="8717" y="8323"/>
                    <a:pt x="7606" y="8190"/>
                    <a:pt x="6568" y="7942"/>
                  </a:cubicBezTo>
                  <a:cubicBezTo>
                    <a:pt x="5534" y="7694"/>
                    <a:pt x="4573" y="7333"/>
                    <a:pt x="3713" y="6879"/>
                  </a:cubicBezTo>
                  <a:cubicBezTo>
                    <a:pt x="2856" y="6425"/>
                    <a:pt x="2104" y="5880"/>
                    <a:pt x="1473" y="5262"/>
                  </a:cubicBezTo>
                  <a:cubicBezTo>
                    <a:pt x="846" y="4647"/>
                    <a:pt x="348" y="3960"/>
                    <a:pt x="0" y="3222"/>
                  </a:cubicBezTo>
                  <a:lnTo>
                    <a:pt x="6938" y="17885"/>
                  </a:lnTo>
                  <a:cubicBezTo>
                    <a:pt x="7192" y="18425"/>
                    <a:pt x="7551" y="18926"/>
                    <a:pt x="7996" y="19374"/>
                  </a:cubicBezTo>
                  <a:cubicBezTo>
                    <a:pt x="8442" y="19825"/>
                    <a:pt x="8975" y="20220"/>
                    <a:pt x="9578" y="20551"/>
                  </a:cubicBezTo>
                  <a:cubicBezTo>
                    <a:pt x="10180" y="20882"/>
                    <a:pt x="10852" y="21144"/>
                    <a:pt x="11577" y="21322"/>
                  </a:cubicBezTo>
                  <a:cubicBezTo>
                    <a:pt x="12301" y="21503"/>
                    <a:pt x="13074" y="21600"/>
                    <a:pt x="13882" y="21600"/>
                  </a:cubicBezTo>
                  <a:cubicBezTo>
                    <a:pt x="14056" y="21600"/>
                    <a:pt x="14227" y="21594"/>
                    <a:pt x="14398" y="21586"/>
                  </a:cubicBezTo>
                  <a:cubicBezTo>
                    <a:pt x="14443" y="21583"/>
                    <a:pt x="14485" y="21581"/>
                    <a:pt x="14530" y="21578"/>
                  </a:cubicBezTo>
                  <a:cubicBezTo>
                    <a:pt x="14687" y="21567"/>
                    <a:pt x="14840" y="21555"/>
                    <a:pt x="14993" y="21539"/>
                  </a:cubicBezTo>
                  <a:cubicBezTo>
                    <a:pt x="15004" y="21539"/>
                    <a:pt x="15018" y="21536"/>
                    <a:pt x="15032" y="21536"/>
                  </a:cubicBezTo>
                  <a:cubicBezTo>
                    <a:pt x="15035" y="21536"/>
                    <a:pt x="15038" y="21536"/>
                    <a:pt x="15042" y="21536"/>
                  </a:cubicBezTo>
                  <a:cubicBezTo>
                    <a:pt x="15209" y="21517"/>
                    <a:pt x="15373" y="21491"/>
                    <a:pt x="15533" y="21464"/>
                  </a:cubicBezTo>
                  <a:cubicBezTo>
                    <a:pt x="15575" y="21455"/>
                    <a:pt x="15617" y="21450"/>
                    <a:pt x="15658" y="21441"/>
                  </a:cubicBezTo>
                  <a:cubicBezTo>
                    <a:pt x="15798" y="21416"/>
                    <a:pt x="15937" y="21389"/>
                    <a:pt x="16076" y="21355"/>
                  </a:cubicBezTo>
                  <a:cubicBezTo>
                    <a:pt x="16094" y="21352"/>
                    <a:pt x="16115" y="21347"/>
                    <a:pt x="16132" y="21344"/>
                  </a:cubicBezTo>
                  <a:cubicBezTo>
                    <a:pt x="16139" y="21341"/>
                    <a:pt x="16143" y="21341"/>
                    <a:pt x="16150" y="21338"/>
                  </a:cubicBezTo>
                  <a:cubicBezTo>
                    <a:pt x="16306" y="21302"/>
                    <a:pt x="16459" y="21260"/>
                    <a:pt x="16613" y="21216"/>
                  </a:cubicBezTo>
                  <a:cubicBezTo>
                    <a:pt x="16651" y="21205"/>
                    <a:pt x="16689" y="21194"/>
                    <a:pt x="16724" y="21183"/>
                  </a:cubicBezTo>
                  <a:cubicBezTo>
                    <a:pt x="16776" y="21166"/>
                    <a:pt x="16832" y="21152"/>
                    <a:pt x="16888" y="21132"/>
                  </a:cubicBezTo>
                  <a:cubicBezTo>
                    <a:pt x="16961" y="21107"/>
                    <a:pt x="17031" y="21082"/>
                    <a:pt x="17104" y="21057"/>
                  </a:cubicBezTo>
                  <a:cubicBezTo>
                    <a:pt x="17125" y="21049"/>
                    <a:pt x="17146" y="21043"/>
                    <a:pt x="17166" y="21038"/>
                  </a:cubicBezTo>
                  <a:cubicBezTo>
                    <a:pt x="17173" y="21035"/>
                    <a:pt x="17184" y="21032"/>
                    <a:pt x="17191" y="21027"/>
                  </a:cubicBezTo>
                  <a:cubicBezTo>
                    <a:pt x="17337" y="20974"/>
                    <a:pt x="17480" y="20915"/>
                    <a:pt x="17619" y="20857"/>
                  </a:cubicBezTo>
                  <a:cubicBezTo>
                    <a:pt x="17651" y="20843"/>
                    <a:pt x="17682" y="20829"/>
                    <a:pt x="17717" y="20815"/>
                  </a:cubicBezTo>
                  <a:cubicBezTo>
                    <a:pt x="17835" y="20762"/>
                    <a:pt x="17947" y="20710"/>
                    <a:pt x="18061" y="20654"/>
                  </a:cubicBezTo>
                  <a:cubicBezTo>
                    <a:pt x="18082" y="20643"/>
                    <a:pt x="18103" y="20634"/>
                    <a:pt x="18121" y="20626"/>
                  </a:cubicBezTo>
                  <a:cubicBezTo>
                    <a:pt x="18131" y="20620"/>
                    <a:pt x="18142" y="20615"/>
                    <a:pt x="18152" y="20609"/>
                  </a:cubicBezTo>
                  <a:cubicBezTo>
                    <a:pt x="18281" y="20543"/>
                    <a:pt x="18406" y="20476"/>
                    <a:pt x="18532" y="20403"/>
                  </a:cubicBezTo>
                  <a:cubicBezTo>
                    <a:pt x="18539" y="20401"/>
                    <a:pt x="18546" y="20398"/>
                    <a:pt x="18549" y="20392"/>
                  </a:cubicBezTo>
                  <a:cubicBezTo>
                    <a:pt x="18567" y="20381"/>
                    <a:pt x="18584" y="20370"/>
                    <a:pt x="18601" y="20359"/>
                  </a:cubicBezTo>
                  <a:cubicBezTo>
                    <a:pt x="18702" y="20298"/>
                    <a:pt x="18800" y="20236"/>
                    <a:pt x="18897" y="20172"/>
                  </a:cubicBezTo>
                  <a:cubicBezTo>
                    <a:pt x="18915" y="20161"/>
                    <a:pt x="18936" y="20150"/>
                    <a:pt x="18953" y="20139"/>
                  </a:cubicBezTo>
                  <a:cubicBezTo>
                    <a:pt x="18967" y="20128"/>
                    <a:pt x="18981" y="20117"/>
                    <a:pt x="18998" y="20108"/>
                  </a:cubicBezTo>
                  <a:cubicBezTo>
                    <a:pt x="19106" y="20033"/>
                    <a:pt x="19214" y="19958"/>
                    <a:pt x="19319" y="19877"/>
                  </a:cubicBezTo>
                  <a:cubicBezTo>
                    <a:pt x="19326" y="19875"/>
                    <a:pt x="19329" y="19869"/>
                    <a:pt x="19336" y="19866"/>
                  </a:cubicBezTo>
                  <a:cubicBezTo>
                    <a:pt x="19336" y="19866"/>
                    <a:pt x="19340" y="19864"/>
                    <a:pt x="19340" y="19864"/>
                  </a:cubicBezTo>
                  <a:cubicBezTo>
                    <a:pt x="19340" y="19864"/>
                    <a:pt x="19343" y="19861"/>
                    <a:pt x="19343" y="19861"/>
                  </a:cubicBezTo>
                  <a:cubicBezTo>
                    <a:pt x="19451" y="19777"/>
                    <a:pt x="19556" y="19691"/>
                    <a:pt x="19657" y="19605"/>
                  </a:cubicBezTo>
                  <a:cubicBezTo>
                    <a:pt x="19667" y="19594"/>
                    <a:pt x="19681" y="19585"/>
                    <a:pt x="19691" y="19574"/>
                  </a:cubicBezTo>
                  <a:cubicBezTo>
                    <a:pt x="19709" y="19560"/>
                    <a:pt x="19723" y="19546"/>
                    <a:pt x="19737" y="19530"/>
                  </a:cubicBezTo>
                  <a:cubicBezTo>
                    <a:pt x="19820" y="19454"/>
                    <a:pt x="19900" y="19379"/>
                    <a:pt x="19981" y="19301"/>
                  </a:cubicBezTo>
                  <a:cubicBezTo>
                    <a:pt x="19994" y="19288"/>
                    <a:pt x="20012" y="19274"/>
                    <a:pt x="20026" y="19260"/>
                  </a:cubicBezTo>
                  <a:cubicBezTo>
                    <a:pt x="20033" y="19254"/>
                    <a:pt x="20036" y="19249"/>
                    <a:pt x="20043" y="19243"/>
                  </a:cubicBezTo>
                  <a:cubicBezTo>
                    <a:pt x="20137" y="19148"/>
                    <a:pt x="20228" y="19051"/>
                    <a:pt x="20311" y="18951"/>
                  </a:cubicBezTo>
                  <a:cubicBezTo>
                    <a:pt x="20318" y="18942"/>
                    <a:pt x="20325" y="18937"/>
                    <a:pt x="20332" y="18929"/>
                  </a:cubicBezTo>
                  <a:cubicBezTo>
                    <a:pt x="20346" y="18912"/>
                    <a:pt x="20357" y="18895"/>
                    <a:pt x="20371" y="18881"/>
                  </a:cubicBezTo>
                  <a:cubicBezTo>
                    <a:pt x="20440" y="18801"/>
                    <a:pt x="20506" y="18717"/>
                    <a:pt x="20569" y="18634"/>
                  </a:cubicBezTo>
                  <a:cubicBezTo>
                    <a:pt x="20583" y="18617"/>
                    <a:pt x="20597" y="18600"/>
                    <a:pt x="20607" y="18583"/>
                  </a:cubicBezTo>
                  <a:cubicBezTo>
                    <a:pt x="20614" y="18572"/>
                    <a:pt x="20621" y="18561"/>
                    <a:pt x="20628" y="18553"/>
                  </a:cubicBezTo>
                  <a:cubicBezTo>
                    <a:pt x="20705" y="18447"/>
                    <a:pt x="20778" y="18341"/>
                    <a:pt x="20844" y="18233"/>
                  </a:cubicBezTo>
                  <a:cubicBezTo>
                    <a:pt x="20848" y="18230"/>
                    <a:pt x="20848" y="18227"/>
                    <a:pt x="20851" y="18224"/>
                  </a:cubicBezTo>
                  <a:cubicBezTo>
                    <a:pt x="20865" y="18199"/>
                    <a:pt x="20879" y="18174"/>
                    <a:pt x="20893" y="18152"/>
                  </a:cubicBezTo>
                  <a:cubicBezTo>
                    <a:pt x="20924" y="18096"/>
                    <a:pt x="20959" y="18044"/>
                    <a:pt x="20991" y="17988"/>
                  </a:cubicBezTo>
                  <a:cubicBezTo>
                    <a:pt x="20998" y="17980"/>
                    <a:pt x="21001" y="17968"/>
                    <a:pt x="21005" y="17960"/>
                  </a:cubicBezTo>
                  <a:cubicBezTo>
                    <a:pt x="21025" y="17924"/>
                    <a:pt x="21043" y="17888"/>
                    <a:pt x="21060" y="17852"/>
                  </a:cubicBezTo>
                  <a:cubicBezTo>
                    <a:pt x="21092" y="17793"/>
                    <a:pt x="21119" y="17735"/>
                    <a:pt x="21147" y="17676"/>
                  </a:cubicBezTo>
                  <a:cubicBezTo>
                    <a:pt x="21154" y="17662"/>
                    <a:pt x="21161" y="17651"/>
                    <a:pt x="21168" y="17637"/>
                  </a:cubicBezTo>
                  <a:cubicBezTo>
                    <a:pt x="21179" y="17612"/>
                    <a:pt x="21189" y="17584"/>
                    <a:pt x="21200" y="17559"/>
                  </a:cubicBezTo>
                  <a:cubicBezTo>
                    <a:pt x="21224" y="17501"/>
                    <a:pt x="21248" y="17445"/>
                    <a:pt x="21273" y="17387"/>
                  </a:cubicBezTo>
                  <a:cubicBezTo>
                    <a:pt x="21290" y="17345"/>
                    <a:pt x="21304" y="17306"/>
                    <a:pt x="21318" y="17264"/>
                  </a:cubicBezTo>
                  <a:cubicBezTo>
                    <a:pt x="21339" y="17206"/>
                    <a:pt x="21360" y="17148"/>
                    <a:pt x="21377" y="17089"/>
                  </a:cubicBezTo>
                  <a:cubicBezTo>
                    <a:pt x="21384" y="17067"/>
                    <a:pt x="21395" y="17045"/>
                    <a:pt x="21402" y="17022"/>
                  </a:cubicBezTo>
                  <a:cubicBezTo>
                    <a:pt x="21409" y="17003"/>
                    <a:pt x="21412" y="16983"/>
                    <a:pt x="21415" y="16964"/>
                  </a:cubicBezTo>
                  <a:cubicBezTo>
                    <a:pt x="21433" y="16905"/>
                    <a:pt x="21447" y="16844"/>
                    <a:pt x="21464" y="16786"/>
                  </a:cubicBezTo>
                  <a:cubicBezTo>
                    <a:pt x="21475" y="16747"/>
                    <a:pt x="21485" y="16705"/>
                    <a:pt x="21496" y="16663"/>
                  </a:cubicBezTo>
                  <a:close/>
                </a:path>
              </a:pathLst>
            </a:custGeom>
            <a:gradFill flip="none" rotWithShape="1">
              <a:gsLst>
                <a:gs pos="0">
                  <a:srgbClr val="A2B969">
                    <a:lumMod val="50000"/>
                  </a:srgbClr>
                </a:gs>
                <a:gs pos="48000">
                  <a:srgbClr val="A2B969">
                    <a:lumMod val="75000"/>
                  </a:srgbClr>
                </a:gs>
                <a:gs pos="100000">
                  <a:srgbClr val="A2B969">
                    <a:lumMod val="75000"/>
                  </a:srgbClr>
                </a:gs>
              </a:gsLst>
              <a:lin ang="16200000" scaled="1"/>
              <a:tileRect/>
            </a:gra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51" name="Shape">
              <a:extLst>
                <a:ext uri="{FF2B5EF4-FFF2-40B4-BE49-F238E27FC236}">
                  <a16:creationId xmlns:a16="http://schemas.microsoft.com/office/drawing/2014/main" id="{79FAB1D7-4C9F-4D0A-BB64-F71B82C29FE0}"/>
                </a:ext>
              </a:extLst>
            </p:cNvPr>
            <p:cNvSpPr/>
            <p:nvPr/>
          </p:nvSpPr>
          <p:spPr>
            <a:xfrm>
              <a:off x="4158606" y="2194111"/>
              <a:ext cx="1612031" cy="1473504"/>
            </a:xfrm>
            <a:custGeom>
              <a:avLst/>
              <a:gdLst/>
              <a:ahLst/>
              <a:cxnLst>
                <a:cxn ang="0">
                  <a:pos x="wd2" y="hd2"/>
                </a:cxn>
                <a:cxn ang="5400000">
                  <a:pos x="wd2" y="hd2"/>
                </a:cxn>
                <a:cxn ang="10800000">
                  <a:pos x="wd2" y="hd2"/>
                </a:cxn>
                <a:cxn ang="16200000">
                  <a:pos x="wd2" y="hd2"/>
                </a:cxn>
              </a:cxnLst>
              <a:rect l="0" t="0" r="r" b="b"/>
              <a:pathLst>
                <a:path w="21529" h="21600" extrusionOk="0">
                  <a:moveTo>
                    <a:pt x="11082" y="0"/>
                  </a:moveTo>
                  <a:cubicBezTo>
                    <a:pt x="12530" y="0"/>
                    <a:pt x="13905" y="286"/>
                    <a:pt x="15150" y="810"/>
                  </a:cubicBezTo>
                  <a:cubicBezTo>
                    <a:pt x="16400" y="1333"/>
                    <a:pt x="17524" y="2089"/>
                    <a:pt x="18467" y="3033"/>
                  </a:cubicBezTo>
                  <a:cubicBezTo>
                    <a:pt x="19413" y="3976"/>
                    <a:pt x="20182" y="5107"/>
                    <a:pt x="20711" y="6371"/>
                  </a:cubicBezTo>
                  <a:cubicBezTo>
                    <a:pt x="21244" y="7643"/>
                    <a:pt x="21536" y="9045"/>
                    <a:pt x="21529" y="10531"/>
                  </a:cubicBezTo>
                  <a:cubicBezTo>
                    <a:pt x="21522" y="12024"/>
                    <a:pt x="21212" y="13460"/>
                    <a:pt x="20656" y="14774"/>
                  </a:cubicBezTo>
                  <a:cubicBezTo>
                    <a:pt x="20095" y="16096"/>
                    <a:pt x="19284" y="17291"/>
                    <a:pt x="18286" y="18300"/>
                  </a:cubicBezTo>
                  <a:cubicBezTo>
                    <a:pt x="17280" y="19316"/>
                    <a:pt x="16083" y="20137"/>
                    <a:pt x="14757" y="20710"/>
                  </a:cubicBezTo>
                  <a:cubicBezTo>
                    <a:pt x="13428" y="21283"/>
                    <a:pt x="11970" y="21600"/>
                    <a:pt x="10445" y="21600"/>
                  </a:cubicBezTo>
                  <a:cubicBezTo>
                    <a:pt x="8921" y="21600"/>
                    <a:pt x="7484" y="21283"/>
                    <a:pt x="6186" y="20710"/>
                  </a:cubicBezTo>
                  <a:cubicBezTo>
                    <a:pt x="4895" y="20137"/>
                    <a:pt x="3747" y="19316"/>
                    <a:pt x="2800" y="18300"/>
                  </a:cubicBezTo>
                  <a:cubicBezTo>
                    <a:pt x="1860" y="17291"/>
                    <a:pt x="1123" y="16096"/>
                    <a:pt x="639" y="14774"/>
                  </a:cubicBezTo>
                  <a:cubicBezTo>
                    <a:pt x="159" y="13460"/>
                    <a:pt x="-64" y="12028"/>
                    <a:pt x="16" y="10531"/>
                  </a:cubicBezTo>
                  <a:cubicBezTo>
                    <a:pt x="96" y="9045"/>
                    <a:pt x="472" y="7639"/>
                    <a:pt x="1081" y="6371"/>
                  </a:cubicBezTo>
                  <a:cubicBezTo>
                    <a:pt x="1683" y="5107"/>
                    <a:pt x="2518" y="3976"/>
                    <a:pt x="3520" y="3033"/>
                  </a:cubicBezTo>
                  <a:cubicBezTo>
                    <a:pt x="4519" y="2093"/>
                    <a:pt x="5688" y="1333"/>
                    <a:pt x="6966" y="810"/>
                  </a:cubicBezTo>
                  <a:cubicBezTo>
                    <a:pt x="8243" y="286"/>
                    <a:pt x="9631" y="0"/>
                    <a:pt x="11082" y="0"/>
                  </a:cubicBezTo>
                  <a:close/>
                </a:path>
              </a:pathLst>
            </a:custGeom>
            <a:solidFill>
              <a:srgbClr val="A2B969"/>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52" name="Shape">
              <a:extLst>
                <a:ext uri="{FF2B5EF4-FFF2-40B4-BE49-F238E27FC236}">
                  <a16:creationId xmlns:a16="http://schemas.microsoft.com/office/drawing/2014/main" id="{3A9F5A96-4146-418A-92C4-F90E291FC72F}"/>
                </a:ext>
              </a:extLst>
            </p:cNvPr>
            <p:cNvSpPr/>
            <p:nvPr/>
          </p:nvSpPr>
          <p:spPr>
            <a:xfrm>
              <a:off x="5073165" y="3543973"/>
              <a:ext cx="1689304" cy="1619682"/>
            </a:xfrm>
            <a:custGeom>
              <a:avLst/>
              <a:gdLst/>
              <a:ahLst/>
              <a:cxnLst>
                <a:cxn ang="0">
                  <a:pos x="wd2" y="hd2"/>
                </a:cxn>
                <a:cxn ang="5400000">
                  <a:pos x="wd2" y="hd2"/>
                </a:cxn>
                <a:cxn ang="10800000">
                  <a:pos x="wd2" y="hd2"/>
                </a:cxn>
                <a:cxn ang="16200000">
                  <a:pos x="wd2" y="hd2"/>
                </a:cxn>
              </a:cxnLst>
              <a:rect l="0" t="0" r="r" b="b"/>
              <a:pathLst>
                <a:path w="21531" h="21600" extrusionOk="0">
                  <a:moveTo>
                    <a:pt x="10771" y="0"/>
                  </a:moveTo>
                  <a:cubicBezTo>
                    <a:pt x="12219" y="0"/>
                    <a:pt x="13600" y="288"/>
                    <a:pt x="14862" y="806"/>
                  </a:cubicBezTo>
                  <a:cubicBezTo>
                    <a:pt x="16127" y="1327"/>
                    <a:pt x="17270" y="2085"/>
                    <a:pt x="18243" y="3023"/>
                  </a:cubicBezTo>
                  <a:cubicBezTo>
                    <a:pt x="19219" y="3968"/>
                    <a:pt x="20020" y="5098"/>
                    <a:pt x="20584" y="6359"/>
                  </a:cubicBezTo>
                  <a:cubicBezTo>
                    <a:pt x="21156" y="7627"/>
                    <a:pt x="21488" y="9031"/>
                    <a:pt x="21527" y="10519"/>
                  </a:cubicBezTo>
                  <a:cubicBezTo>
                    <a:pt x="21564" y="12013"/>
                    <a:pt x="21298" y="13448"/>
                    <a:pt x="20780" y="14761"/>
                  </a:cubicBezTo>
                  <a:cubicBezTo>
                    <a:pt x="20259" y="16082"/>
                    <a:pt x="19485" y="17281"/>
                    <a:pt x="18512" y="18292"/>
                  </a:cubicBezTo>
                  <a:cubicBezTo>
                    <a:pt x="17536" y="19307"/>
                    <a:pt x="16360" y="20134"/>
                    <a:pt x="15048" y="20707"/>
                  </a:cubicBezTo>
                  <a:cubicBezTo>
                    <a:pt x="13733" y="21280"/>
                    <a:pt x="12282" y="21600"/>
                    <a:pt x="10754" y="21600"/>
                  </a:cubicBezTo>
                  <a:cubicBezTo>
                    <a:pt x="9230" y="21600"/>
                    <a:pt x="7778" y="21280"/>
                    <a:pt x="6463" y="20707"/>
                  </a:cubicBezTo>
                  <a:cubicBezTo>
                    <a:pt x="5151" y="20134"/>
                    <a:pt x="3979" y="19310"/>
                    <a:pt x="3006" y="18292"/>
                  </a:cubicBezTo>
                  <a:cubicBezTo>
                    <a:pt x="2036" y="17281"/>
                    <a:pt x="1263" y="16082"/>
                    <a:pt x="744" y="14761"/>
                  </a:cubicBezTo>
                  <a:cubicBezTo>
                    <a:pt x="230" y="13448"/>
                    <a:pt x="-36" y="12013"/>
                    <a:pt x="4" y="10519"/>
                  </a:cubicBezTo>
                  <a:cubicBezTo>
                    <a:pt x="44" y="9035"/>
                    <a:pt x="379" y="7627"/>
                    <a:pt x="954" y="6359"/>
                  </a:cubicBezTo>
                  <a:cubicBezTo>
                    <a:pt x="1522" y="5098"/>
                    <a:pt x="2325" y="3968"/>
                    <a:pt x="3302" y="3023"/>
                  </a:cubicBezTo>
                  <a:cubicBezTo>
                    <a:pt x="4275" y="2085"/>
                    <a:pt x="5420" y="1327"/>
                    <a:pt x="6686" y="806"/>
                  </a:cubicBezTo>
                  <a:cubicBezTo>
                    <a:pt x="7941" y="288"/>
                    <a:pt x="9323" y="0"/>
                    <a:pt x="10771" y="0"/>
                  </a:cubicBezTo>
                  <a:close/>
                </a:path>
              </a:pathLst>
            </a:custGeom>
            <a:solidFill>
              <a:srgbClr val="C13018">
                <a:lumMod val="60000"/>
                <a:lumOff val="4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53" name="Shape">
              <a:extLst>
                <a:ext uri="{FF2B5EF4-FFF2-40B4-BE49-F238E27FC236}">
                  <a16:creationId xmlns:a16="http://schemas.microsoft.com/office/drawing/2014/main" id="{7FACB388-2A47-4DFA-AF19-FAA9DFE2C77C}"/>
                </a:ext>
              </a:extLst>
            </p:cNvPr>
            <p:cNvSpPr/>
            <p:nvPr/>
          </p:nvSpPr>
          <p:spPr>
            <a:xfrm>
              <a:off x="5089986" y="4524602"/>
              <a:ext cx="1640779" cy="1432593"/>
            </a:xfrm>
            <a:custGeom>
              <a:avLst/>
              <a:gdLst/>
              <a:ahLst/>
              <a:cxnLst>
                <a:cxn ang="0">
                  <a:pos x="wd2" y="hd2"/>
                </a:cxn>
                <a:cxn ang="5400000">
                  <a:pos x="wd2" y="hd2"/>
                </a:cxn>
                <a:cxn ang="10800000">
                  <a:pos x="wd2" y="hd2"/>
                </a:cxn>
                <a:cxn ang="16200000">
                  <a:pos x="wd2" y="hd2"/>
                </a:cxn>
              </a:cxnLst>
              <a:rect l="0" t="0" r="r" b="b"/>
              <a:pathLst>
                <a:path w="21600" h="21600" extrusionOk="0">
                  <a:moveTo>
                    <a:pt x="21459" y="519"/>
                  </a:moveTo>
                  <a:cubicBezTo>
                    <a:pt x="21446" y="574"/>
                    <a:pt x="21429" y="633"/>
                    <a:pt x="21411" y="688"/>
                  </a:cubicBezTo>
                  <a:cubicBezTo>
                    <a:pt x="21381" y="805"/>
                    <a:pt x="21346" y="919"/>
                    <a:pt x="21312" y="1033"/>
                  </a:cubicBezTo>
                  <a:cubicBezTo>
                    <a:pt x="21291" y="1100"/>
                    <a:pt x="21271" y="1163"/>
                    <a:pt x="21250" y="1230"/>
                  </a:cubicBezTo>
                  <a:cubicBezTo>
                    <a:pt x="21216" y="1336"/>
                    <a:pt x="21182" y="1438"/>
                    <a:pt x="21147" y="1540"/>
                  </a:cubicBezTo>
                  <a:cubicBezTo>
                    <a:pt x="21123" y="1607"/>
                    <a:pt x="21099" y="1678"/>
                    <a:pt x="21072" y="1744"/>
                  </a:cubicBezTo>
                  <a:cubicBezTo>
                    <a:pt x="21034" y="1843"/>
                    <a:pt x="20996" y="1941"/>
                    <a:pt x="20959" y="2039"/>
                  </a:cubicBezTo>
                  <a:cubicBezTo>
                    <a:pt x="20935" y="2094"/>
                    <a:pt x="20914" y="2153"/>
                    <a:pt x="20890" y="2208"/>
                  </a:cubicBezTo>
                  <a:cubicBezTo>
                    <a:pt x="20797" y="2436"/>
                    <a:pt x="20698" y="2660"/>
                    <a:pt x="20592" y="2876"/>
                  </a:cubicBezTo>
                  <a:cubicBezTo>
                    <a:pt x="20578" y="2907"/>
                    <a:pt x="20561" y="2939"/>
                    <a:pt x="20547" y="2966"/>
                  </a:cubicBezTo>
                  <a:cubicBezTo>
                    <a:pt x="20441" y="3178"/>
                    <a:pt x="20331" y="3390"/>
                    <a:pt x="20214" y="3599"/>
                  </a:cubicBezTo>
                  <a:cubicBezTo>
                    <a:pt x="20204" y="3618"/>
                    <a:pt x="20194" y="3638"/>
                    <a:pt x="20180" y="3658"/>
                  </a:cubicBezTo>
                  <a:cubicBezTo>
                    <a:pt x="20057" y="3870"/>
                    <a:pt x="19930" y="4078"/>
                    <a:pt x="19796" y="4282"/>
                  </a:cubicBezTo>
                  <a:cubicBezTo>
                    <a:pt x="19772" y="4322"/>
                    <a:pt x="19744" y="4361"/>
                    <a:pt x="19720" y="4400"/>
                  </a:cubicBezTo>
                  <a:cubicBezTo>
                    <a:pt x="19587" y="4597"/>
                    <a:pt x="19449" y="4793"/>
                    <a:pt x="19305" y="4982"/>
                  </a:cubicBezTo>
                  <a:cubicBezTo>
                    <a:pt x="19281" y="5013"/>
                    <a:pt x="19254" y="5048"/>
                    <a:pt x="19230" y="5080"/>
                  </a:cubicBezTo>
                  <a:cubicBezTo>
                    <a:pt x="19082" y="5268"/>
                    <a:pt x="18935" y="5453"/>
                    <a:pt x="18777" y="5630"/>
                  </a:cubicBezTo>
                  <a:cubicBezTo>
                    <a:pt x="18774" y="5634"/>
                    <a:pt x="18767" y="5642"/>
                    <a:pt x="18763" y="5646"/>
                  </a:cubicBezTo>
                  <a:cubicBezTo>
                    <a:pt x="18606" y="5826"/>
                    <a:pt x="18438" y="5999"/>
                    <a:pt x="18269" y="6168"/>
                  </a:cubicBezTo>
                  <a:cubicBezTo>
                    <a:pt x="18239" y="6199"/>
                    <a:pt x="18208" y="6231"/>
                    <a:pt x="18177" y="6262"/>
                  </a:cubicBezTo>
                  <a:cubicBezTo>
                    <a:pt x="18012" y="6423"/>
                    <a:pt x="17841" y="6581"/>
                    <a:pt x="17669" y="6734"/>
                  </a:cubicBezTo>
                  <a:cubicBezTo>
                    <a:pt x="17635" y="6761"/>
                    <a:pt x="17604" y="6789"/>
                    <a:pt x="17570" y="6820"/>
                  </a:cubicBezTo>
                  <a:cubicBezTo>
                    <a:pt x="17388" y="6973"/>
                    <a:pt x="17203" y="7127"/>
                    <a:pt x="17011" y="7268"/>
                  </a:cubicBezTo>
                  <a:cubicBezTo>
                    <a:pt x="17011" y="7268"/>
                    <a:pt x="17007" y="7268"/>
                    <a:pt x="17007" y="7272"/>
                  </a:cubicBezTo>
                  <a:cubicBezTo>
                    <a:pt x="16805" y="7421"/>
                    <a:pt x="16595" y="7563"/>
                    <a:pt x="16386" y="7700"/>
                  </a:cubicBezTo>
                  <a:cubicBezTo>
                    <a:pt x="16355" y="7720"/>
                    <a:pt x="16324" y="7740"/>
                    <a:pt x="16294" y="7759"/>
                  </a:cubicBezTo>
                  <a:cubicBezTo>
                    <a:pt x="16091" y="7889"/>
                    <a:pt x="15882" y="8007"/>
                    <a:pt x="15669" y="8121"/>
                  </a:cubicBezTo>
                  <a:cubicBezTo>
                    <a:pt x="15628" y="8140"/>
                    <a:pt x="15590" y="8164"/>
                    <a:pt x="15549" y="8183"/>
                  </a:cubicBezTo>
                  <a:cubicBezTo>
                    <a:pt x="15337" y="8293"/>
                    <a:pt x="15120" y="8400"/>
                    <a:pt x="14901" y="8498"/>
                  </a:cubicBezTo>
                  <a:cubicBezTo>
                    <a:pt x="14867" y="8513"/>
                    <a:pt x="14832" y="8525"/>
                    <a:pt x="14798" y="8541"/>
                  </a:cubicBezTo>
                  <a:cubicBezTo>
                    <a:pt x="14565" y="8639"/>
                    <a:pt x="14332" y="8733"/>
                    <a:pt x="14091" y="8816"/>
                  </a:cubicBezTo>
                  <a:cubicBezTo>
                    <a:pt x="14091" y="8816"/>
                    <a:pt x="14091" y="8816"/>
                    <a:pt x="14091" y="8816"/>
                  </a:cubicBezTo>
                  <a:cubicBezTo>
                    <a:pt x="13851" y="8899"/>
                    <a:pt x="13608" y="8969"/>
                    <a:pt x="13361" y="9032"/>
                  </a:cubicBezTo>
                  <a:cubicBezTo>
                    <a:pt x="13326" y="9040"/>
                    <a:pt x="13289" y="9052"/>
                    <a:pt x="13254" y="9060"/>
                  </a:cubicBezTo>
                  <a:cubicBezTo>
                    <a:pt x="13018" y="9119"/>
                    <a:pt x="12778" y="9170"/>
                    <a:pt x="12537" y="9213"/>
                  </a:cubicBezTo>
                  <a:cubicBezTo>
                    <a:pt x="12469" y="9225"/>
                    <a:pt x="12404" y="9236"/>
                    <a:pt x="12335" y="9248"/>
                  </a:cubicBezTo>
                  <a:cubicBezTo>
                    <a:pt x="12273" y="9256"/>
                    <a:pt x="12212" y="9268"/>
                    <a:pt x="12150" y="9276"/>
                  </a:cubicBezTo>
                  <a:cubicBezTo>
                    <a:pt x="12057" y="9287"/>
                    <a:pt x="11965" y="9299"/>
                    <a:pt x="11872" y="9311"/>
                  </a:cubicBezTo>
                  <a:cubicBezTo>
                    <a:pt x="11814" y="9319"/>
                    <a:pt x="11752" y="9323"/>
                    <a:pt x="11694" y="9331"/>
                  </a:cubicBezTo>
                  <a:cubicBezTo>
                    <a:pt x="11591" y="9339"/>
                    <a:pt x="11488" y="9346"/>
                    <a:pt x="11385" y="9354"/>
                  </a:cubicBezTo>
                  <a:cubicBezTo>
                    <a:pt x="11333" y="9358"/>
                    <a:pt x="11285" y="9362"/>
                    <a:pt x="11234" y="9362"/>
                  </a:cubicBezTo>
                  <a:cubicBezTo>
                    <a:pt x="11080" y="9370"/>
                    <a:pt x="10925" y="9374"/>
                    <a:pt x="10767" y="9374"/>
                  </a:cubicBezTo>
                  <a:cubicBezTo>
                    <a:pt x="9461" y="9374"/>
                    <a:pt x="8209" y="9126"/>
                    <a:pt x="7042" y="8671"/>
                  </a:cubicBezTo>
                  <a:cubicBezTo>
                    <a:pt x="5879" y="8215"/>
                    <a:pt x="4809" y="7555"/>
                    <a:pt x="3862" y="6730"/>
                  </a:cubicBezTo>
                  <a:cubicBezTo>
                    <a:pt x="2919" y="5909"/>
                    <a:pt x="2103" y="4923"/>
                    <a:pt x="1448" y="3815"/>
                  </a:cubicBezTo>
                  <a:cubicBezTo>
                    <a:pt x="796" y="2711"/>
                    <a:pt x="302" y="1489"/>
                    <a:pt x="0" y="185"/>
                  </a:cubicBezTo>
                  <a:cubicBezTo>
                    <a:pt x="1153" y="5158"/>
                    <a:pt x="2302" y="10132"/>
                    <a:pt x="3454" y="15102"/>
                  </a:cubicBezTo>
                  <a:cubicBezTo>
                    <a:pt x="3670" y="16029"/>
                    <a:pt x="4013" y="16897"/>
                    <a:pt x="4470" y="17679"/>
                  </a:cubicBezTo>
                  <a:cubicBezTo>
                    <a:pt x="4926" y="18461"/>
                    <a:pt x="5488" y="19160"/>
                    <a:pt x="6140" y="19738"/>
                  </a:cubicBezTo>
                  <a:cubicBezTo>
                    <a:pt x="6792" y="20319"/>
                    <a:pt x="7529" y="20783"/>
                    <a:pt x="8325" y="21105"/>
                  </a:cubicBezTo>
                  <a:cubicBezTo>
                    <a:pt x="9124" y="21423"/>
                    <a:pt x="9982" y="21600"/>
                    <a:pt x="10877" y="21600"/>
                  </a:cubicBezTo>
                  <a:cubicBezTo>
                    <a:pt x="11090" y="21600"/>
                    <a:pt x="11303" y="21588"/>
                    <a:pt x="11512" y="21569"/>
                  </a:cubicBezTo>
                  <a:cubicBezTo>
                    <a:pt x="11580" y="21561"/>
                    <a:pt x="11649" y="21549"/>
                    <a:pt x="11718" y="21541"/>
                  </a:cubicBezTo>
                  <a:cubicBezTo>
                    <a:pt x="11827" y="21529"/>
                    <a:pt x="11937" y="21518"/>
                    <a:pt x="12043" y="21498"/>
                  </a:cubicBezTo>
                  <a:cubicBezTo>
                    <a:pt x="12074" y="21494"/>
                    <a:pt x="12102" y="21486"/>
                    <a:pt x="12133" y="21478"/>
                  </a:cubicBezTo>
                  <a:cubicBezTo>
                    <a:pt x="12211" y="21463"/>
                    <a:pt x="12290" y="21443"/>
                    <a:pt x="12369" y="21427"/>
                  </a:cubicBezTo>
                  <a:cubicBezTo>
                    <a:pt x="12493" y="21400"/>
                    <a:pt x="12616" y="21368"/>
                    <a:pt x="12740" y="21337"/>
                  </a:cubicBezTo>
                  <a:cubicBezTo>
                    <a:pt x="12819" y="21313"/>
                    <a:pt x="12901" y="21290"/>
                    <a:pt x="12980" y="21262"/>
                  </a:cubicBezTo>
                  <a:cubicBezTo>
                    <a:pt x="13038" y="21242"/>
                    <a:pt x="13100" y="21227"/>
                    <a:pt x="13158" y="21207"/>
                  </a:cubicBezTo>
                  <a:cubicBezTo>
                    <a:pt x="13217" y="21187"/>
                    <a:pt x="13275" y="21160"/>
                    <a:pt x="13333" y="21136"/>
                  </a:cubicBezTo>
                  <a:cubicBezTo>
                    <a:pt x="13378" y="21121"/>
                    <a:pt x="13422" y="21109"/>
                    <a:pt x="13463" y="21089"/>
                  </a:cubicBezTo>
                  <a:cubicBezTo>
                    <a:pt x="13498" y="21077"/>
                    <a:pt x="13529" y="21058"/>
                    <a:pt x="13563" y="21042"/>
                  </a:cubicBezTo>
                  <a:cubicBezTo>
                    <a:pt x="13680" y="20991"/>
                    <a:pt x="13796" y="20940"/>
                    <a:pt x="13909" y="20885"/>
                  </a:cubicBezTo>
                  <a:cubicBezTo>
                    <a:pt x="13981" y="20850"/>
                    <a:pt x="14054" y="20818"/>
                    <a:pt x="14122" y="20779"/>
                  </a:cubicBezTo>
                  <a:cubicBezTo>
                    <a:pt x="14150" y="20767"/>
                    <a:pt x="14174" y="20755"/>
                    <a:pt x="14201" y="20740"/>
                  </a:cubicBezTo>
                  <a:cubicBezTo>
                    <a:pt x="14297" y="20689"/>
                    <a:pt x="14390" y="20626"/>
                    <a:pt x="14486" y="20571"/>
                  </a:cubicBezTo>
                  <a:cubicBezTo>
                    <a:pt x="14544" y="20535"/>
                    <a:pt x="14602" y="20504"/>
                    <a:pt x="14657" y="20469"/>
                  </a:cubicBezTo>
                  <a:cubicBezTo>
                    <a:pt x="14829" y="20359"/>
                    <a:pt x="15000" y="20241"/>
                    <a:pt x="15165" y="20115"/>
                  </a:cubicBezTo>
                  <a:cubicBezTo>
                    <a:pt x="15165" y="20115"/>
                    <a:pt x="15165" y="20115"/>
                    <a:pt x="15165" y="20115"/>
                  </a:cubicBezTo>
                  <a:cubicBezTo>
                    <a:pt x="15168" y="20111"/>
                    <a:pt x="15172" y="20111"/>
                    <a:pt x="15175" y="20107"/>
                  </a:cubicBezTo>
                  <a:cubicBezTo>
                    <a:pt x="15319" y="19997"/>
                    <a:pt x="15456" y="19883"/>
                    <a:pt x="15594" y="19765"/>
                  </a:cubicBezTo>
                  <a:cubicBezTo>
                    <a:pt x="15607" y="19754"/>
                    <a:pt x="15621" y="19738"/>
                    <a:pt x="15638" y="19722"/>
                  </a:cubicBezTo>
                  <a:cubicBezTo>
                    <a:pt x="15652" y="19710"/>
                    <a:pt x="15662" y="19702"/>
                    <a:pt x="15676" y="19691"/>
                  </a:cubicBezTo>
                  <a:cubicBezTo>
                    <a:pt x="15714" y="19655"/>
                    <a:pt x="15748" y="19620"/>
                    <a:pt x="15782" y="19585"/>
                  </a:cubicBezTo>
                  <a:cubicBezTo>
                    <a:pt x="15854" y="19518"/>
                    <a:pt x="15930" y="19451"/>
                    <a:pt x="15998" y="19380"/>
                  </a:cubicBezTo>
                  <a:cubicBezTo>
                    <a:pt x="16026" y="19353"/>
                    <a:pt x="16053" y="19317"/>
                    <a:pt x="16081" y="19290"/>
                  </a:cubicBezTo>
                  <a:cubicBezTo>
                    <a:pt x="16136" y="19235"/>
                    <a:pt x="16187" y="19176"/>
                    <a:pt x="16239" y="19121"/>
                  </a:cubicBezTo>
                  <a:cubicBezTo>
                    <a:pt x="16283" y="19070"/>
                    <a:pt x="16335" y="19023"/>
                    <a:pt x="16379" y="18972"/>
                  </a:cubicBezTo>
                  <a:cubicBezTo>
                    <a:pt x="16420" y="18925"/>
                    <a:pt x="16458" y="18870"/>
                    <a:pt x="16499" y="18822"/>
                  </a:cubicBezTo>
                  <a:cubicBezTo>
                    <a:pt x="16551" y="18764"/>
                    <a:pt x="16599" y="18701"/>
                    <a:pt x="16647" y="18638"/>
                  </a:cubicBezTo>
                  <a:cubicBezTo>
                    <a:pt x="16674" y="18602"/>
                    <a:pt x="16705" y="18567"/>
                    <a:pt x="16732" y="18532"/>
                  </a:cubicBezTo>
                  <a:cubicBezTo>
                    <a:pt x="16787" y="18457"/>
                    <a:pt x="16839" y="18378"/>
                    <a:pt x="16894" y="18304"/>
                  </a:cubicBezTo>
                  <a:cubicBezTo>
                    <a:pt x="16935" y="18245"/>
                    <a:pt x="16979" y="18182"/>
                    <a:pt x="17021" y="18123"/>
                  </a:cubicBezTo>
                  <a:cubicBezTo>
                    <a:pt x="17034" y="18104"/>
                    <a:pt x="17051" y="18084"/>
                    <a:pt x="17065" y="18060"/>
                  </a:cubicBezTo>
                  <a:cubicBezTo>
                    <a:pt x="17144" y="17938"/>
                    <a:pt x="17216" y="17813"/>
                    <a:pt x="17292" y="17687"/>
                  </a:cubicBezTo>
                  <a:cubicBezTo>
                    <a:pt x="17309" y="17656"/>
                    <a:pt x="17333" y="17624"/>
                    <a:pt x="17350" y="17593"/>
                  </a:cubicBezTo>
                  <a:cubicBezTo>
                    <a:pt x="17353" y="17589"/>
                    <a:pt x="17353" y="17585"/>
                    <a:pt x="17357" y="17577"/>
                  </a:cubicBezTo>
                  <a:cubicBezTo>
                    <a:pt x="17360" y="17573"/>
                    <a:pt x="17364" y="17565"/>
                    <a:pt x="17367" y="17561"/>
                  </a:cubicBezTo>
                  <a:cubicBezTo>
                    <a:pt x="17463" y="17392"/>
                    <a:pt x="17552" y="17216"/>
                    <a:pt x="17638" y="17039"/>
                  </a:cubicBezTo>
                  <a:cubicBezTo>
                    <a:pt x="17645" y="17027"/>
                    <a:pt x="17648" y="17015"/>
                    <a:pt x="17652" y="17003"/>
                  </a:cubicBezTo>
                  <a:cubicBezTo>
                    <a:pt x="17676" y="16948"/>
                    <a:pt x="17700" y="16893"/>
                    <a:pt x="17724" y="16842"/>
                  </a:cubicBezTo>
                  <a:cubicBezTo>
                    <a:pt x="17775" y="16728"/>
                    <a:pt x="17830" y="16615"/>
                    <a:pt x="17878" y="16497"/>
                  </a:cubicBezTo>
                  <a:cubicBezTo>
                    <a:pt x="17892" y="16457"/>
                    <a:pt x="17906" y="16422"/>
                    <a:pt x="17923" y="16383"/>
                  </a:cubicBezTo>
                  <a:cubicBezTo>
                    <a:pt x="17937" y="16347"/>
                    <a:pt x="17950" y="16316"/>
                    <a:pt x="17961" y="16281"/>
                  </a:cubicBezTo>
                  <a:cubicBezTo>
                    <a:pt x="17981" y="16229"/>
                    <a:pt x="18002" y="16178"/>
                    <a:pt x="18019" y="16127"/>
                  </a:cubicBezTo>
                  <a:cubicBezTo>
                    <a:pt x="18063" y="16002"/>
                    <a:pt x="18105" y="15876"/>
                    <a:pt x="18142" y="15750"/>
                  </a:cubicBezTo>
                  <a:cubicBezTo>
                    <a:pt x="18149" y="15731"/>
                    <a:pt x="18153" y="15711"/>
                    <a:pt x="18160" y="15695"/>
                  </a:cubicBezTo>
                  <a:cubicBezTo>
                    <a:pt x="18166" y="15668"/>
                    <a:pt x="18173" y="15640"/>
                    <a:pt x="18184" y="15613"/>
                  </a:cubicBezTo>
                  <a:cubicBezTo>
                    <a:pt x="18208" y="15530"/>
                    <a:pt x="18232" y="15448"/>
                    <a:pt x="18256" y="15365"/>
                  </a:cubicBezTo>
                  <a:cubicBezTo>
                    <a:pt x="18290" y="15236"/>
                    <a:pt x="18321" y="15106"/>
                    <a:pt x="18348" y="14972"/>
                  </a:cubicBezTo>
                  <a:lnTo>
                    <a:pt x="21600" y="0"/>
                  </a:lnTo>
                  <a:cubicBezTo>
                    <a:pt x="21549" y="173"/>
                    <a:pt x="21508" y="346"/>
                    <a:pt x="21459" y="519"/>
                  </a:cubicBezTo>
                  <a:close/>
                </a:path>
              </a:pathLst>
            </a:custGeom>
            <a:gradFill flip="none" rotWithShape="1">
              <a:gsLst>
                <a:gs pos="0">
                  <a:srgbClr val="C13018">
                    <a:lumMod val="50000"/>
                  </a:srgbClr>
                </a:gs>
                <a:gs pos="48000">
                  <a:srgbClr val="C13018"/>
                </a:gs>
                <a:gs pos="100000">
                  <a:srgbClr val="C13018"/>
                </a:gs>
              </a:gsLst>
              <a:lin ang="16200000" scaled="1"/>
              <a:tileRect/>
            </a:gra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3000" b="0" i="0" u="none" strike="noStrike" kern="1200" cap="none" spc="0" normalizeH="0" baseline="0" noProof="0">
                <a:ln>
                  <a:noFill/>
                </a:ln>
                <a:solidFill>
                  <a:srgbClr val="FFFFFF"/>
                </a:solidFill>
                <a:effectLst/>
                <a:uLnTx/>
                <a:uFillTx/>
                <a:latin typeface="Garamond" panose="02020404030301010803" pitchFamily="18" charset="0"/>
              </a:endParaRPr>
            </a:p>
          </p:txBody>
        </p:sp>
        <p:sp>
          <p:nvSpPr>
            <p:cNvPr id="79" name="TextBox 54">
              <a:extLst>
                <a:ext uri="{FF2B5EF4-FFF2-40B4-BE49-F238E27FC236}">
                  <a16:creationId xmlns:a16="http://schemas.microsoft.com/office/drawing/2014/main" id="{3943A982-5001-45A6-AB8C-D9163FE7EB8F}"/>
                </a:ext>
              </a:extLst>
            </p:cNvPr>
            <p:cNvSpPr txBox="1"/>
            <p:nvPr/>
          </p:nvSpPr>
          <p:spPr>
            <a:xfrm>
              <a:off x="8138427" y="4117246"/>
              <a:ext cx="4596615" cy="992252"/>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r>
                <a:rPr lang="en-US" sz="1200" dirty="0">
                  <a:latin typeface="Garamond" panose="02020404030301010803" pitchFamily="18" charset="0"/>
                </a:rPr>
                <a:t>No communication shall take place between procuring entities and any supplier or contractor after the publication of a bid solicitation other than as provided in the PPA – s 27(6) PPA.</a:t>
              </a:r>
            </a:p>
          </p:txBody>
        </p:sp>
        <p:sp>
          <p:nvSpPr>
            <p:cNvPr id="77" name="TextBox 60">
              <a:extLst>
                <a:ext uri="{FF2B5EF4-FFF2-40B4-BE49-F238E27FC236}">
                  <a16:creationId xmlns:a16="http://schemas.microsoft.com/office/drawing/2014/main" id="{5FAC4972-CBC3-4ACA-BA19-EB773D4EB927}"/>
                </a:ext>
              </a:extLst>
            </p:cNvPr>
            <p:cNvSpPr txBox="1"/>
            <p:nvPr/>
          </p:nvSpPr>
          <p:spPr>
            <a:xfrm>
              <a:off x="-144161" y="4117246"/>
              <a:ext cx="3551526" cy="1080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r>
                <a:rPr lang="en-US" sz="1400" noProof="1">
                  <a:latin typeface="Garamond" panose="02020404030301010803" pitchFamily="18" charset="0"/>
                </a:rPr>
                <a:t>In permitted circumstances procurement </a:t>
              </a:r>
              <a:r>
                <a:rPr lang="en-US" sz="1400" noProof="1" smtClean="0">
                  <a:latin typeface="Garamond" panose="02020404030301010803" pitchFamily="18" charset="0"/>
                </a:rPr>
                <a:t>may </a:t>
              </a:r>
              <a:r>
                <a:rPr lang="en-US" sz="1400" noProof="1">
                  <a:latin typeface="Garamond" panose="02020404030301010803" pitchFamily="18" charset="0"/>
                </a:rPr>
                <a:t>be by two-stage tendering or restricted tendering – s 39 and 40 PPA.</a:t>
              </a:r>
            </a:p>
          </p:txBody>
        </p:sp>
        <p:sp>
          <p:nvSpPr>
            <p:cNvPr id="75" name="TextBox 66">
              <a:extLst>
                <a:ext uri="{FF2B5EF4-FFF2-40B4-BE49-F238E27FC236}">
                  <a16:creationId xmlns:a16="http://schemas.microsoft.com/office/drawing/2014/main" id="{7A117810-CD39-4EBD-9B14-340B44D01679}"/>
                </a:ext>
              </a:extLst>
            </p:cNvPr>
            <p:cNvSpPr txBox="1"/>
            <p:nvPr/>
          </p:nvSpPr>
          <p:spPr>
            <a:xfrm>
              <a:off x="8138427" y="2412152"/>
              <a:ext cx="4596615" cy="1141090"/>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r>
                <a:rPr lang="en-US" sz="1400" dirty="0">
                  <a:latin typeface="Garamond" panose="02020404030301010803" pitchFamily="18" charset="0"/>
                </a:rPr>
                <a:t>Direct procurement and emergency procurement may also be used in appropriate circumstances – s 42 and 43 PPA.</a:t>
              </a:r>
            </a:p>
          </p:txBody>
        </p:sp>
        <p:sp>
          <p:nvSpPr>
            <p:cNvPr id="73" name="TextBox 69">
              <a:extLst>
                <a:ext uri="{FF2B5EF4-FFF2-40B4-BE49-F238E27FC236}">
                  <a16:creationId xmlns:a16="http://schemas.microsoft.com/office/drawing/2014/main" id="{7FF9893D-F43C-44BB-90D2-F396D0ACD194}"/>
                </a:ext>
              </a:extLst>
            </p:cNvPr>
            <p:cNvSpPr txBox="1"/>
            <p:nvPr/>
          </p:nvSpPr>
          <p:spPr>
            <a:xfrm>
              <a:off x="-165075" y="2412152"/>
              <a:ext cx="3551526" cy="1080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r>
                <a:rPr lang="en-US" sz="1400" dirty="0">
                  <a:latin typeface="Garamond" panose="02020404030301010803" pitchFamily="18" charset="0"/>
                </a:rPr>
                <a:t>All procurement is to be by open competitive bidding except otherwise expressly provided – s 24 PPA.</a:t>
              </a:r>
            </a:p>
          </p:txBody>
        </p:sp>
        <p:pic>
          <p:nvPicPr>
            <p:cNvPr id="64" name="Graphic 4" descr="Head with gears">
              <a:extLst>
                <a:ext uri="{FF2B5EF4-FFF2-40B4-BE49-F238E27FC236}">
                  <a16:creationId xmlns:a16="http://schemas.microsoft.com/office/drawing/2014/main" id="{850F60A7-0172-4676-8797-E561FFC2082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4"/>
                </a:ext>
              </a:extLst>
            </a:blip>
            <a:stretch>
              <a:fillRect/>
            </a:stretch>
          </p:blipFill>
          <p:spPr>
            <a:xfrm>
              <a:off x="5375356" y="1011612"/>
              <a:ext cx="1113041" cy="1113041"/>
            </a:xfrm>
            <a:prstGeom prst="rect">
              <a:avLst/>
            </a:prstGeom>
          </p:spPr>
        </p:pic>
        <p:pic>
          <p:nvPicPr>
            <p:cNvPr id="65" name="Graphic 6" descr="Research">
              <a:extLst>
                <a:ext uri="{FF2B5EF4-FFF2-40B4-BE49-F238E27FC236}">
                  <a16:creationId xmlns:a16="http://schemas.microsoft.com/office/drawing/2014/main" id="{BD0DE1CE-BA72-4FA4-90A1-58316F552CF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6"/>
                </a:ext>
              </a:extLst>
            </a:blip>
            <a:stretch>
              <a:fillRect/>
            </a:stretch>
          </p:blipFill>
          <p:spPr>
            <a:xfrm>
              <a:off x="4403049" y="2384505"/>
              <a:ext cx="1113041" cy="1113041"/>
            </a:xfrm>
            <a:prstGeom prst="rect">
              <a:avLst/>
            </a:prstGeom>
          </p:spPr>
        </p:pic>
        <p:pic>
          <p:nvPicPr>
            <p:cNvPr id="66" name="Graphic 8" descr="Atom">
              <a:extLst>
                <a:ext uri="{FF2B5EF4-FFF2-40B4-BE49-F238E27FC236}">
                  <a16:creationId xmlns:a16="http://schemas.microsoft.com/office/drawing/2014/main" id="{CE9CE9E5-B860-4411-B177-C9A6B202E28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8"/>
                </a:ext>
              </a:extLst>
            </a:blip>
            <a:stretch>
              <a:fillRect/>
            </a:stretch>
          </p:blipFill>
          <p:spPr>
            <a:xfrm>
              <a:off x="6349026" y="2390897"/>
              <a:ext cx="1113041" cy="1113041"/>
            </a:xfrm>
            <a:prstGeom prst="rect">
              <a:avLst/>
            </a:prstGeom>
          </p:spPr>
        </p:pic>
        <p:pic>
          <p:nvPicPr>
            <p:cNvPr id="67" name="Graphic 10" descr="Unlock">
              <a:extLst>
                <a:ext uri="{FF2B5EF4-FFF2-40B4-BE49-F238E27FC236}">
                  <a16:creationId xmlns:a16="http://schemas.microsoft.com/office/drawing/2014/main" id="{BB82B43D-83ED-4215-85C3-B2F5CDB8CBB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0"/>
                </a:ext>
              </a:extLst>
            </a:blip>
            <a:stretch>
              <a:fillRect/>
            </a:stretch>
          </p:blipFill>
          <p:spPr>
            <a:xfrm>
              <a:off x="5393144" y="3784370"/>
              <a:ext cx="1113041" cy="1113041"/>
            </a:xfrm>
            <a:prstGeom prst="rect">
              <a:avLst/>
            </a:prstGeom>
          </p:spPr>
        </p:pic>
        <p:pic>
          <p:nvPicPr>
            <p:cNvPr id="68" name="Graphic 31" descr="Head with gears">
              <a:extLst>
                <a:ext uri="{FF2B5EF4-FFF2-40B4-BE49-F238E27FC236}">
                  <a16:creationId xmlns:a16="http://schemas.microsoft.com/office/drawing/2014/main" id="{79065F2A-C922-4FCD-B0A2-8FE6B24F9F8B}"/>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2"/>
                </a:ext>
              </a:extLst>
            </a:blip>
            <a:stretch>
              <a:fillRect/>
            </a:stretch>
          </p:blipFill>
          <p:spPr>
            <a:xfrm>
              <a:off x="11702273" y="1857951"/>
              <a:ext cx="530825" cy="530825"/>
            </a:xfrm>
            <a:prstGeom prst="rect">
              <a:avLst/>
            </a:prstGeom>
          </p:spPr>
        </p:pic>
        <p:pic>
          <p:nvPicPr>
            <p:cNvPr id="69" name="Graphic 32" descr="Atom">
              <a:extLst>
                <a:ext uri="{FF2B5EF4-FFF2-40B4-BE49-F238E27FC236}">
                  <a16:creationId xmlns:a16="http://schemas.microsoft.com/office/drawing/2014/main" id="{53DFD0C9-FDAF-4023-B539-557F9C7CFFFA}"/>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4"/>
                </a:ext>
              </a:extLst>
            </a:blip>
            <a:stretch>
              <a:fillRect/>
            </a:stretch>
          </p:blipFill>
          <p:spPr>
            <a:xfrm>
              <a:off x="12163041" y="3667614"/>
              <a:ext cx="530825" cy="530825"/>
            </a:xfrm>
            <a:prstGeom prst="rect">
              <a:avLst/>
            </a:prstGeom>
          </p:spPr>
        </p:pic>
        <p:pic>
          <p:nvPicPr>
            <p:cNvPr id="70" name="Graphic 33" descr="Research">
              <a:extLst>
                <a:ext uri="{FF2B5EF4-FFF2-40B4-BE49-F238E27FC236}">
                  <a16:creationId xmlns:a16="http://schemas.microsoft.com/office/drawing/2014/main" id="{2EBFE38D-B3C7-4EA7-9C9C-0DEF3CDF0D4D}"/>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6"/>
                </a:ext>
              </a:extLst>
            </a:blip>
            <a:stretch>
              <a:fillRect/>
            </a:stretch>
          </p:blipFill>
          <p:spPr>
            <a:xfrm>
              <a:off x="-114646" y="1928698"/>
              <a:ext cx="530825" cy="530825"/>
            </a:xfrm>
            <a:prstGeom prst="rect">
              <a:avLst/>
            </a:prstGeom>
          </p:spPr>
        </p:pic>
        <p:pic>
          <p:nvPicPr>
            <p:cNvPr id="71" name="Graphic 34" descr="Unlock">
              <a:extLst>
                <a:ext uri="{FF2B5EF4-FFF2-40B4-BE49-F238E27FC236}">
                  <a16:creationId xmlns:a16="http://schemas.microsoft.com/office/drawing/2014/main" id="{7BA5F517-9FA2-48F9-A3E4-50F80D88D639}"/>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18"/>
                </a:ext>
              </a:extLst>
            </a:blip>
            <a:stretch>
              <a:fillRect/>
            </a:stretch>
          </p:blipFill>
          <p:spPr>
            <a:xfrm>
              <a:off x="-234163" y="3623509"/>
              <a:ext cx="530825" cy="530825"/>
            </a:xfrm>
            <a:prstGeom prst="rect">
              <a:avLst/>
            </a:prstGeom>
          </p:spPr>
        </p:pic>
      </p:grpSp>
      <p:sp>
        <p:nvSpPr>
          <p:cNvPr id="4" name="TextBox 3"/>
          <p:cNvSpPr txBox="1"/>
          <p:nvPr/>
        </p:nvSpPr>
        <p:spPr>
          <a:xfrm>
            <a:off x="1209616" y="2841674"/>
            <a:ext cx="2349510" cy="338554"/>
          </a:xfrm>
          <a:prstGeom prst="rect">
            <a:avLst/>
          </a:prstGeom>
          <a:noFill/>
        </p:spPr>
        <p:txBody>
          <a:bodyPr wrap="square" rtlCol="0">
            <a:spAutoFit/>
          </a:bodyPr>
          <a:lstStyle/>
          <a:p>
            <a:r>
              <a:rPr lang="en-US" sz="1600" b="1" dirty="0" smtClean="0">
                <a:effectLst>
                  <a:outerShdw blurRad="38100" dist="38100" dir="2700000" algn="tl">
                    <a:srgbClr val="000000">
                      <a:alpha val="43137"/>
                    </a:srgbClr>
                  </a:outerShdw>
                </a:effectLst>
                <a:latin typeface="Garamond" panose="02020404030301010803" pitchFamily="18" charset="0"/>
              </a:rPr>
              <a:t>Bidding Process</a:t>
            </a:r>
            <a:endParaRPr lang="en-US" sz="1600" b="1" dirty="0">
              <a:effectLst>
                <a:outerShdw blurRad="38100" dist="38100" dir="2700000" algn="tl">
                  <a:srgbClr val="000000">
                    <a:alpha val="43137"/>
                  </a:srgbClr>
                </a:outerShdw>
              </a:effectLst>
              <a:latin typeface="Garamond" panose="02020404030301010803" pitchFamily="18" charset="0"/>
            </a:endParaRPr>
          </a:p>
        </p:txBody>
      </p:sp>
      <p:sp>
        <p:nvSpPr>
          <p:cNvPr id="80" name="TextBox 79"/>
          <p:cNvSpPr txBox="1"/>
          <p:nvPr/>
        </p:nvSpPr>
        <p:spPr>
          <a:xfrm>
            <a:off x="1104724" y="4464944"/>
            <a:ext cx="3164191" cy="338554"/>
          </a:xfrm>
          <a:prstGeom prst="rect">
            <a:avLst/>
          </a:prstGeom>
          <a:noFill/>
        </p:spPr>
        <p:txBody>
          <a:bodyPr wrap="square" rtlCol="0">
            <a:spAutoFit/>
          </a:bodyPr>
          <a:lstStyle/>
          <a:p>
            <a:r>
              <a:rPr lang="en-US" sz="1600" b="1" dirty="0" smtClean="0">
                <a:effectLst>
                  <a:outerShdw blurRad="38100" dist="38100" dir="2700000" algn="tl">
                    <a:srgbClr val="000000">
                      <a:alpha val="43137"/>
                    </a:srgbClr>
                  </a:outerShdw>
                </a:effectLst>
                <a:latin typeface="Garamond" panose="02020404030301010803" pitchFamily="18" charset="0"/>
              </a:rPr>
              <a:t>2-Stage and Restricted Tendering</a:t>
            </a:r>
            <a:endParaRPr lang="en-US" sz="1600" b="1" dirty="0">
              <a:effectLst>
                <a:outerShdw blurRad="38100" dist="38100" dir="2700000" algn="tl">
                  <a:srgbClr val="000000">
                    <a:alpha val="43137"/>
                  </a:srgbClr>
                </a:outerShdw>
              </a:effectLst>
              <a:latin typeface="Garamond" panose="02020404030301010803" pitchFamily="18" charset="0"/>
            </a:endParaRPr>
          </a:p>
        </p:txBody>
      </p:sp>
      <p:sp>
        <p:nvSpPr>
          <p:cNvPr id="81" name="TextBox 80"/>
          <p:cNvSpPr txBox="1"/>
          <p:nvPr/>
        </p:nvSpPr>
        <p:spPr>
          <a:xfrm>
            <a:off x="7444039" y="2857603"/>
            <a:ext cx="3177069" cy="338554"/>
          </a:xfrm>
          <a:prstGeom prst="rect">
            <a:avLst/>
          </a:prstGeom>
          <a:noFill/>
        </p:spPr>
        <p:txBody>
          <a:bodyPr wrap="square" rtlCol="0">
            <a:spAutoFit/>
          </a:bodyPr>
          <a:lstStyle/>
          <a:p>
            <a:r>
              <a:rPr lang="en-US" sz="1600" b="1" dirty="0" smtClean="0">
                <a:effectLst>
                  <a:outerShdw blurRad="38100" dist="38100" dir="2700000" algn="tl">
                    <a:srgbClr val="000000">
                      <a:alpha val="43137"/>
                    </a:srgbClr>
                  </a:outerShdw>
                </a:effectLst>
                <a:latin typeface="Garamond" panose="02020404030301010803" pitchFamily="18" charset="0"/>
              </a:rPr>
              <a:t>Direct &amp; Emergency Procurement</a:t>
            </a:r>
            <a:endParaRPr lang="en-US" sz="1600" b="1" dirty="0">
              <a:effectLst>
                <a:outerShdw blurRad="38100" dist="38100" dir="2700000" algn="tl">
                  <a:srgbClr val="000000">
                    <a:alpha val="43137"/>
                  </a:srgbClr>
                </a:outerShdw>
              </a:effectLst>
              <a:latin typeface="Garamond" panose="02020404030301010803" pitchFamily="18" charset="0"/>
            </a:endParaRPr>
          </a:p>
        </p:txBody>
      </p:sp>
      <p:sp>
        <p:nvSpPr>
          <p:cNvPr id="82" name="TextBox 81"/>
          <p:cNvSpPr txBox="1"/>
          <p:nvPr/>
        </p:nvSpPr>
        <p:spPr>
          <a:xfrm>
            <a:off x="7565506" y="4530690"/>
            <a:ext cx="3234476" cy="338554"/>
          </a:xfrm>
          <a:prstGeom prst="rect">
            <a:avLst/>
          </a:prstGeom>
          <a:noFill/>
        </p:spPr>
        <p:txBody>
          <a:bodyPr wrap="square" rtlCol="0">
            <a:spAutoFit/>
          </a:bodyPr>
          <a:lstStyle/>
          <a:p>
            <a:r>
              <a:rPr lang="en-US" sz="1600" b="1" dirty="0" smtClean="0">
                <a:effectLst>
                  <a:outerShdw blurRad="38100" dist="38100" dir="2700000" algn="tl">
                    <a:srgbClr val="000000">
                      <a:alpha val="43137"/>
                    </a:srgbClr>
                  </a:outerShdw>
                </a:effectLst>
                <a:latin typeface="Garamond" panose="02020404030301010803" pitchFamily="18" charset="0"/>
              </a:rPr>
              <a:t>Communication</a:t>
            </a:r>
            <a:endParaRPr lang="en-US" sz="1600" b="1" dirty="0">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2957270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Evaluation of Bids</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436094" y="1594678"/>
            <a:ext cx="11211954" cy="4669454"/>
            <a:chOff x="-221386" y="73716"/>
            <a:chExt cx="12621649" cy="6089918"/>
          </a:xfrm>
        </p:grpSpPr>
        <p:grpSp>
          <p:nvGrpSpPr>
            <p:cNvPr id="92" name="Group 91">
              <a:extLst>
                <a:ext uri="{FF2B5EF4-FFF2-40B4-BE49-F238E27FC236}">
                  <a16:creationId xmlns:a16="http://schemas.microsoft.com/office/drawing/2014/main" id="{E4FE98C0-D2D2-45DB-B121-7B377A0C7F14}"/>
                </a:ext>
              </a:extLst>
            </p:cNvPr>
            <p:cNvGrpSpPr/>
            <p:nvPr/>
          </p:nvGrpSpPr>
          <p:grpSpPr>
            <a:xfrm>
              <a:off x="3588492" y="983768"/>
              <a:ext cx="4608649" cy="4608645"/>
              <a:chOff x="7543799" y="3606800"/>
              <a:chExt cx="713742" cy="713741"/>
            </a:xfrm>
          </p:grpSpPr>
          <p:sp>
            <p:nvSpPr>
              <p:cNvPr id="124" name="Shape">
                <a:extLst>
                  <a:ext uri="{FF2B5EF4-FFF2-40B4-BE49-F238E27FC236}">
                    <a16:creationId xmlns:a16="http://schemas.microsoft.com/office/drawing/2014/main" id="{A3BF0B9D-5874-438D-BAC0-7EB896316BF8}"/>
                  </a:ext>
                </a:extLst>
              </p:cNvPr>
              <p:cNvSpPr/>
              <p:nvPr/>
            </p:nvSpPr>
            <p:spPr>
              <a:xfrm>
                <a:off x="8077200" y="4013200"/>
                <a:ext cx="180341" cy="203200"/>
              </a:xfrm>
              <a:custGeom>
                <a:avLst/>
                <a:gdLst/>
                <a:ahLst/>
                <a:cxnLst>
                  <a:cxn ang="0">
                    <a:pos x="wd2" y="hd2"/>
                  </a:cxn>
                  <a:cxn ang="5400000">
                    <a:pos x="wd2" y="hd2"/>
                  </a:cxn>
                  <a:cxn ang="10800000">
                    <a:pos x="wd2" y="hd2"/>
                  </a:cxn>
                  <a:cxn ang="16200000">
                    <a:pos x="wd2" y="hd2"/>
                  </a:cxn>
                </a:cxnLst>
                <a:rect l="0" t="0" r="r" b="b"/>
                <a:pathLst>
                  <a:path w="21600" h="21600" extrusionOk="0">
                    <a:moveTo>
                      <a:pt x="152" y="18765"/>
                    </a:moveTo>
                    <a:cubicBezTo>
                      <a:pt x="152" y="18900"/>
                      <a:pt x="0" y="19035"/>
                      <a:pt x="0" y="19170"/>
                    </a:cubicBezTo>
                    <a:cubicBezTo>
                      <a:pt x="1977" y="19845"/>
                      <a:pt x="3803" y="20655"/>
                      <a:pt x="5780" y="21600"/>
                    </a:cubicBezTo>
                    <a:cubicBezTo>
                      <a:pt x="9127" y="15930"/>
                      <a:pt x="13994" y="10935"/>
                      <a:pt x="20079" y="7155"/>
                    </a:cubicBezTo>
                    <a:cubicBezTo>
                      <a:pt x="20839" y="4860"/>
                      <a:pt x="21448" y="2430"/>
                      <a:pt x="21600" y="0"/>
                    </a:cubicBezTo>
                    <a:cubicBezTo>
                      <a:pt x="12169" y="3240"/>
                      <a:pt x="4259" y="9855"/>
                      <a:pt x="152" y="18765"/>
                    </a:cubicBezTo>
                    <a:close/>
                  </a:path>
                </a:pathLst>
              </a:custGeom>
              <a:solidFill>
                <a:srgbClr val="FFCC4C"/>
              </a:solidFill>
              <a:ln w="12700">
                <a:miter lim="400000"/>
              </a:ln>
            </p:spPr>
            <p:txBody>
              <a:bodyPr lIns="38100" tIns="38100" rIns="38100" bIns="1440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rPr>
                  <a:t>03</a:t>
                </a:r>
                <a:endParaRPr kumimoji="0"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endParaRPr>
              </a:p>
            </p:txBody>
          </p:sp>
          <p:sp>
            <p:nvSpPr>
              <p:cNvPr id="125" name="Shape">
                <a:extLst>
                  <a:ext uri="{FF2B5EF4-FFF2-40B4-BE49-F238E27FC236}">
                    <a16:creationId xmlns:a16="http://schemas.microsoft.com/office/drawing/2014/main" id="{840B9520-EBB0-455F-8052-F0CE25A3EF55}"/>
                  </a:ext>
                </a:extLst>
              </p:cNvPr>
              <p:cNvSpPr/>
              <p:nvPr/>
            </p:nvSpPr>
            <p:spPr>
              <a:xfrm>
                <a:off x="7543799" y="3860800"/>
                <a:ext cx="106163" cy="243841"/>
              </a:xfrm>
              <a:custGeom>
                <a:avLst/>
                <a:gdLst/>
                <a:ahLst/>
                <a:cxnLst>
                  <a:cxn ang="0">
                    <a:pos x="wd2" y="hd2"/>
                  </a:cxn>
                  <a:cxn ang="5400000">
                    <a:pos x="wd2" y="hd2"/>
                  </a:cxn>
                  <a:cxn ang="10800000">
                    <a:pos x="wd2" y="hd2"/>
                  </a:cxn>
                  <a:cxn ang="16200000">
                    <a:pos x="wd2" y="hd2"/>
                  </a:cxn>
                </a:cxnLst>
                <a:rect l="0" t="0" r="r" b="b"/>
                <a:pathLst>
                  <a:path w="20518" h="21600" extrusionOk="0">
                    <a:moveTo>
                      <a:pt x="20373" y="337"/>
                    </a:moveTo>
                    <a:cubicBezTo>
                      <a:pt x="20373" y="225"/>
                      <a:pt x="20373" y="112"/>
                      <a:pt x="20373" y="0"/>
                    </a:cubicBezTo>
                    <a:cubicBezTo>
                      <a:pt x="16936" y="113"/>
                      <a:pt x="13500" y="113"/>
                      <a:pt x="10064" y="0"/>
                    </a:cubicBezTo>
                    <a:cubicBezTo>
                      <a:pt x="9573" y="5625"/>
                      <a:pt x="6136" y="11138"/>
                      <a:pt x="0" y="16088"/>
                    </a:cubicBezTo>
                    <a:cubicBezTo>
                      <a:pt x="736" y="17888"/>
                      <a:pt x="1964" y="19800"/>
                      <a:pt x="3436" y="21600"/>
                    </a:cubicBezTo>
                    <a:cubicBezTo>
                      <a:pt x="14973" y="16088"/>
                      <a:pt x="21600" y="8550"/>
                      <a:pt x="20373" y="337"/>
                    </a:cubicBezTo>
                    <a:close/>
                  </a:path>
                </a:pathLst>
              </a:custGeom>
              <a:solidFill>
                <a:srgbClr val="D3D3D3">
                  <a:lumMod val="90000"/>
                </a:srgbClr>
              </a:solidFill>
              <a:ln w="12700">
                <a:miter lim="400000"/>
              </a:ln>
            </p:spPr>
            <p:txBody>
              <a:bodyPr lIns="108000" tIns="38100" rIns="360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rPr>
                  <a:t>06</a:t>
                </a:r>
                <a:endParaRPr kumimoji="0"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endParaRPr>
              </a:p>
            </p:txBody>
          </p:sp>
          <p:sp>
            <p:nvSpPr>
              <p:cNvPr id="126" name="Shape">
                <a:extLst>
                  <a:ext uri="{FF2B5EF4-FFF2-40B4-BE49-F238E27FC236}">
                    <a16:creationId xmlns:a16="http://schemas.microsoft.com/office/drawing/2014/main" id="{A2493161-FE79-4454-B710-56957FAEAFBA}"/>
                  </a:ext>
                </a:extLst>
              </p:cNvPr>
              <p:cNvSpPr/>
              <p:nvPr/>
            </p:nvSpPr>
            <p:spPr>
              <a:xfrm>
                <a:off x="7581900" y="3657599"/>
                <a:ext cx="247650" cy="126126"/>
              </a:xfrm>
              <a:custGeom>
                <a:avLst/>
                <a:gdLst/>
                <a:ahLst/>
                <a:cxnLst>
                  <a:cxn ang="0">
                    <a:pos x="wd2" y="hd2"/>
                  </a:cxn>
                  <a:cxn ang="5400000">
                    <a:pos x="wd2" y="hd2"/>
                  </a:cxn>
                  <a:cxn ang="10800000">
                    <a:pos x="wd2" y="hd2"/>
                  </a:cxn>
                  <a:cxn ang="16200000">
                    <a:pos x="wd2" y="hd2"/>
                  </a:cxn>
                </a:cxnLst>
                <a:rect l="0" t="0" r="r" b="b"/>
                <a:pathLst>
                  <a:path w="21600" h="20430" extrusionOk="0">
                    <a:moveTo>
                      <a:pt x="21378" y="6994"/>
                    </a:moveTo>
                    <a:cubicBezTo>
                      <a:pt x="21489" y="6789"/>
                      <a:pt x="21600" y="6789"/>
                      <a:pt x="21600" y="6583"/>
                    </a:cubicBezTo>
                    <a:cubicBezTo>
                      <a:pt x="20603" y="4526"/>
                      <a:pt x="19606" y="2263"/>
                      <a:pt x="18720" y="0"/>
                    </a:cubicBezTo>
                    <a:cubicBezTo>
                      <a:pt x="14289" y="6171"/>
                      <a:pt x="8972" y="10286"/>
                      <a:pt x="3323" y="11726"/>
                    </a:cubicBezTo>
                    <a:cubicBezTo>
                      <a:pt x="2105" y="14400"/>
                      <a:pt x="997" y="17280"/>
                      <a:pt x="0" y="20160"/>
                    </a:cubicBezTo>
                    <a:cubicBezTo>
                      <a:pt x="7532" y="21600"/>
                      <a:pt x="15397" y="17280"/>
                      <a:pt x="21378" y="6994"/>
                    </a:cubicBezTo>
                    <a:close/>
                  </a:path>
                </a:pathLst>
              </a:custGeom>
              <a:solidFill>
                <a:srgbClr val="7030A0"/>
              </a:solidFill>
              <a:ln w="12700">
                <a:miter lim="400000"/>
              </a:ln>
            </p:spPr>
            <p:txBody>
              <a:bodyPr lIns="38100" tIns="251999"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rgbClr val="FFFFFF"/>
                    </a:solidFill>
                    <a:effectLst/>
                    <a:uLnTx/>
                    <a:uFillTx/>
                    <a:latin typeface="Garamond" panose="02020404030301010803" pitchFamily="18" charset="0"/>
                  </a:rPr>
                  <a:t>07</a:t>
                </a:r>
                <a:endParaRPr kumimoji="0" sz="2000" b="0" i="0" u="none" strike="noStrike" kern="1200" cap="none" spc="0" normalizeH="0" baseline="0" noProof="0" dirty="0">
                  <a:ln>
                    <a:noFill/>
                  </a:ln>
                  <a:solidFill>
                    <a:srgbClr val="FFFFFF"/>
                  </a:solidFill>
                  <a:effectLst/>
                  <a:uLnTx/>
                  <a:uFillTx/>
                  <a:latin typeface="Garamond" panose="02020404030301010803" pitchFamily="18" charset="0"/>
                </a:endParaRPr>
              </a:p>
            </p:txBody>
          </p:sp>
          <p:sp>
            <p:nvSpPr>
              <p:cNvPr id="127" name="Shape">
                <a:extLst>
                  <a:ext uri="{FF2B5EF4-FFF2-40B4-BE49-F238E27FC236}">
                    <a16:creationId xmlns:a16="http://schemas.microsoft.com/office/drawing/2014/main" id="{50C21486-D27A-4B40-9B65-85AC0C5AA85A}"/>
                  </a:ext>
                </a:extLst>
              </p:cNvPr>
              <p:cNvSpPr/>
              <p:nvPr/>
            </p:nvSpPr>
            <p:spPr>
              <a:xfrm>
                <a:off x="7848600" y="3606800"/>
                <a:ext cx="231140" cy="142739"/>
              </a:xfrm>
              <a:custGeom>
                <a:avLst/>
                <a:gdLst/>
                <a:ahLst/>
                <a:cxnLst>
                  <a:cxn ang="0">
                    <a:pos x="wd2" y="hd2"/>
                  </a:cxn>
                  <a:cxn ang="5400000">
                    <a:pos x="wd2" y="hd2"/>
                  </a:cxn>
                  <a:cxn ang="10800000">
                    <a:pos x="wd2" y="hd2"/>
                  </a:cxn>
                  <a:cxn ang="16200000">
                    <a:pos x="wd2" y="hd2"/>
                  </a:cxn>
                </a:cxnLst>
                <a:rect l="0" t="0" r="r" b="b"/>
                <a:pathLst>
                  <a:path w="21600" h="21484" extrusionOk="0">
                    <a:moveTo>
                      <a:pt x="20176" y="21484"/>
                    </a:moveTo>
                    <a:cubicBezTo>
                      <a:pt x="20294" y="21484"/>
                      <a:pt x="20413" y="21484"/>
                      <a:pt x="20532" y="21484"/>
                    </a:cubicBezTo>
                    <a:cubicBezTo>
                      <a:pt x="20769" y="18808"/>
                      <a:pt x="21125" y="16323"/>
                      <a:pt x="21600" y="13647"/>
                    </a:cubicBezTo>
                    <a:cubicBezTo>
                      <a:pt x="15903" y="11162"/>
                      <a:pt x="10681" y="6574"/>
                      <a:pt x="6171" y="75"/>
                    </a:cubicBezTo>
                    <a:cubicBezTo>
                      <a:pt x="4154" y="-116"/>
                      <a:pt x="2136" y="75"/>
                      <a:pt x="0" y="457"/>
                    </a:cubicBezTo>
                    <a:cubicBezTo>
                      <a:pt x="4510" y="11353"/>
                      <a:pt x="11631" y="19190"/>
                      <a:pt x="20176" y="21484"/>
                    </a:cubicBezTo>
                    <a:close/>
                  </a:path>
                </a:pathLst>
              </a:custGeom>
              <a:solidFill>
                <a:srgbClr val="F7931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rPr>
                  <a:t>01</a:t>
                </a:r>
                <a:endParaRPr kumimoji="0"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endParaRPr>
              </a:p>
            </p:txBody>
          </p:sp>
          <p:sp>
            <p:nvSpPr>
              <p:cNvPr id="128" name="Shape">
                <a:extLst>
                  <a:ext uri="{FF2B5EF4-FFF2-40B4-BE49-F238E27FC236}">
                    <a16:creationId xmlns:a16="http://schemas.microsoft.com/office/drawing/2014/main" id="{0FE2C897-7EF5-496B-9A16-16C2D86F2171}"/>
                  </a:ext>
                </a:extLst>
              </p:cNvPr>
              <p:cNvSpPr/>
              <p:nvPr/>
            </p:nvSpPr>
            <p:spPr>
              <a:xfrm>
                <a:off x="7620000" y="4102100"/>
                <a:ext cx="168911" cy="218441"/>
              </a:xfrm>
              <a:custGeom>
                <a:avLst/>
                <a:gdLst/>
                <a:ahLst/>
                <a:cxnLst>
                  <a:cxn ang="0">
                    <a:pos x="wd2" y="hd2"/>
                  </a:cxn>
                  <a:cxn ang="5400000">
                    <a:pos x="wd2" y="hd2"/>
                  </a:cxn>
                  <a:cxn ang="10800000">
                    <a:pos x="wd2" y="hd2"/>
                  </a:cxn>
                  <a:cxn ang="16200000">
                    <a:pos x="wd2" y="hd2"/>
                  </a:cxn>
                </a:cxnLst>
                <a:rect l="0" t="0" r="r" b="b"/>
                <a:pathLst>
                  <a:path w="21600" h="21600" extrusionOk="0">
                    <a:moveTo>
                      <a:pt x="4710" y="251"/>
                    </a:moveTo>
                    <a:cubicBezTo>
                      <a:pt x="4547" y="126"/>
                      <a:pt x="4385" y="126"/>
                      <a:pt x="4223" y="0"/>
                    </a:cubicBezTo>
                    <a:cubicBezTo>
                      <a:pt x="2923" y="1381"/>
                      <a:pt x="1624" y="2763"/>
                      <a:pt x="0" y="4144"/>
                    </a:cubicBezTo>
                    <a:cubicBezTo>
                      <a:pt x="6009" y="8163"/>
                      <a:pt x="10719" y="13186"/>
                      <a:pt x="13805" y="19088"/>
                    </a:cubicBezTo>
                    <a:cubicBezTo>
                      <a:pt x="16241" y="20093"/>
                      <a:pt x="18839" y="20972"/>
                      <a:pt x="21600" y="21600"/>
                    </a:cubicBezTo>
                    <a:cubicBezTo>
                      <a:pt x="20138" y="13186"/>
                      <a:pt x="14292" y="5400"/>
                      <a:pt x="4710" y="251"/>
                    </a:cubicBezTo>
                    <a:close/>
                  </a:path>
                </a:pathLst>
              </a:custGeom>
              <a:solidFill>
                <a:srgbClr val="A2B969"/>
              </a:solidFill>
              <a:ln w="12700">
                <a:miter lim="400000"/>
              </a:ln>
            </p:spPr>
            <p:txBody>
              <a:bodyPr lIns="2160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rPr>
                  <a:t>05</a:t>
                </a:r>
                <a:endParaRPr kumimoji="0"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endParaRPr>
              </a:p>
            </p:txBody>
          </p:sp>
          <p:sp>
            <p:nvSpPr>
              <p:cNvPr id="129" name="Shape">
                <a:extLst>
                  <a:ext uri="{FF2B5EF4-FFF2-40B4-BE49-F238E27FC236}">
                    <a16:creationId xmlns:a16="http://schemas.microsoft.com/office/drawing/2014/main" id="{A3FCAEA3-D9FC-425E-ABE9-6215BA9F93E2}"/>
                  </a:ext>
                </a:extLst>
              </p:cNvPr>
              <p:cNvSpPr/>
              <p:nvPr/>
            </p:nvSpPr>
            <p:spPr>
              <a:xfrm>
                <a:off x="8140699" y="3708399"/>
                <a:ext cx="89788" cy="254002"/>
              </a:xfrm>
              <a:custGeom>
                <a:avLst/>
                <a:gdLst/>
                <a:ahLst/>
                <a:cxnLst>
                  <a:cxn ang="0">
                    <a:pos x="wd2" y="hd2"/>
                  </a:cxn>
                  <a:cxn ang="5400000">
                    <a:pos x="wd2" y="hd2"/>
                  </a:cxn>
                  <a:cxn ang="10800000">
                    <a:pos x="wd2" y="hd2"/>
                  </a:cxn>
                  <a:cxn ang="16200000">
                    <a:pos x="wd2" y="hd2"/>
                  </a:cxn>
                </a:cxnLst>
                <a:rect l="0" t="0" r="r" b="b"/>
                <a:pathLst>
                  <a:path w="19330" h="21600" extrusionOk="0">
                    <a:moveTo>
                      <a:pt x="9214" y="21600"/>
                    </a:moveTo>
                    <a:cubicBezTo>
                      <a:pt x="12495" y="20844"/>
                      <a:pt x="15776" y="20196"/>
                      <a:pt x="19330" y="19656"/>
                    </a:cubicBezTo>
                    <a:cubicBezTo>
                      <a:pt x="14135" y="14904"/>
                      <a:pt x="11674" y="9612"/>
                      <a:pt x="12495" y="4320"/>
                    </a:cubicBezTo>
                    <a:cubicBezTo>
                      <a:pt x="9760" y="2700"/>
                      <a:pt x="6479" y="1296"/>
                      <a:pt x="3198" y="0"/>
                    </a:cubicBezTo>
                    <a:cubicBezTo>
                      <a:pt x="-2270" y="6912"/>
                      <a:pt x="-903" y="14580"/>
                      <a:pt x="8667" y="21384"/>
                    </a:cubicBezTo>
                    <a:cubicBezTo>
                      <a:pt x="8667" y="21384"/>
                      <a:pt x="8940" y="21492"/>
                      <a:pt x="9214" y="21600"/>
                    </a:cubicBezTo>
                    <a:close/>
                  </a:path>
                </a:pathLst>
              </a:custGeom>
              <a:solidFill>
                <a:srgbClr val="4CC1EF"/>
              </a:solidFill>
              <a:ln w="12700">
                <a:miter lim="400000"/>
              </a:ln>
            </p:spPr>
            <p:txBody>
              <a:bodyPr lIns="38100" tIns="38100" rIns="2160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rPr>
                  <a:t>02</a:t>
                </a:r>
                <a:endParaRPr kumimoji="0" sz="2000" b="0" i="0" u="none" strike="noStrike" kern="1200" cap="none" spc="0" normalizeH="0" baseline="0" noProof="0" dirty="0">
                  <a:ln>
                    <a:noFill/>
                  </a:ln>
                  <a:solidFill>
                    <a:sysClr val="windowText" lastClr="000000">
                      <a:lumMod val="75000"/>
                      <a:lumOff val="25000"/>
                    </a:sysClr>
                  </a:solidFill>
                  <a:effectLst/>
                  <a:uLnTx/>
                  <a:uFillTx/>
                  <a:latin typeface="Garamond" panose="02020404030301010803" pitchFamily="18" charset="0"/>
                </a:endParaRPr>
              </a:p>
            </p:txBody>
          </p:sp>
          <p:sp>
            <p:nvSpPr>
              <p:cNvPr id="130" name="Shape">
                <a:extLst>
                  <a:ext uri="{FF2B5EF4-FFF2-40B4-BE49-F238E27FC236}">
                    <a16:creationId xmlns:a16="http://schemas.microsoft.com/office/drawing/2014/main" id="{E9B19EFB-6D1B-49EF-A56A-5E6FFC8BFC8D}"/>
                  </a:ext>
                </a:extLst>
              </p:cNvPr>
              <p:cNvSpPr/>
              <p:nvPr/>
            </p:nvSpPr>
            <p:spPr>
              <a:xfrm>
                <a:off x="7848599" y="4241799"/>
                <a:ext cx="254002" cy="73959"/>
              </a:xfrm>
              <a:custGeom>
                <a:avLst/>
                <a:gdLst/>
                <a:ahLst/>
                <a:cxnLst>
                  <a:cxn ang="0">
                    <a:pos x="wd2" y="hd2"/>
                  </a:cxn>
                  <a:cxn ang="5400000">
                    <a:pos x="wd2" y="hd2"/>
                  </a:cxn>
                  <a:cxn ang="10800000">
                    <a:pos x="wd2" y="hd2"/>
                  </a:cxn>
                  <a:cxn ang="16200000">
                    <a:pos x="wd2" y="hd2"/>
                  </a:cxn>
                </a:cxnLst>
                <a:rect l="0" t="0" r="r" b="b"/>
                <a:pathLst>
                  <a:path w="21600" h="18498" extrusionOk="0">
                    <a:moveTo>
                      <a:pt x="324" y="3251"/>
                    </a:moveTo>
                    <a:cubicBezTo>
                      <a:pt x="216" y="3251"/>
                      <a:pt x="108" y="3569"/>
                      <a:pt x="0" y="3569"/>
                    </a:cubicBezTo>
                    <a:cubicBezTo>
                      <a:pt x="432" y="7698"/>
                      <a:pt x="756" y="12145"/>
                      <a:pt x="1080" y="16274"/>
                    </a:cubicBezTo>
                    <a:cubicBezTo>
                      <a:pt x="6156" y="13416"/>
                      <a:pt x="11448" y="14051"/>
                      <a:pt x="16524" y="18498"/>
                    </a:cubicBezTo>
                    <a:cubicBezTo>
                      <a:pt x="16632" y="18498"/>
                      <a:pt x="16740" y="18180"/>
                      <a:pt x="16956" y="18180"/>
                    </a:cubicBezTo>
                    <a:cubicBezTo>
                      <a:pt x="18576" y="15957"/>
                      <a:pt x="20196" y="13733"/>
                      <a:pt x="21600" y="10875"/>
                    </a:cubicBezTo>
                    <a:cubicBezTo>
                      <a:pt x="15336" y="74"/>
                      <a:pt x="7668" y="-3102"/>
                      <a:pt x="324" y="3251"/>
                    </a:cubicBezTo>
                    <a:close/>
                  </a:path>
                </a:pathLst>
              </a:custGeom>
              <a:solidFill>
                <a:srgbClr val="C13018"/>
              </a:solidFill>
              <a:ln w="12700">
                <a:miter lim="400000"/>
              </a:ln>
            </p:spPr>
            <p:txBody>
              <a:bodyPr lIns="38100" tIns="38100" rIns="38100" bIns="1080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r>
                  <a:rPr kumimoji="0" lang="fr-CA" sz="2000" b="0" i="0" u="none" strike="noStrike" kern="1200" cap="none" spc="0" normalizeH="0" baseline="0" noProof="0" dirty="0">
                    <a:ln>
                      <a:noFill/>
                    </a:ln>
                    <a:solidFill>
                      <a:srgbClr val="FFFFFF"/>
                    </a:solidFill>
                    <a:effectLst/>
                    <a:uLnTx/>
                    <a:uFillTx/>
                    <a:latin typeface="Garamond" panose="02020404030301010803" pitchFamily="18" charset="0"/>
                  </a:rPr>
                  <a:t>04</a:t>
                </a:r>
                <a:endParaRPr kumimoji="0" sz="2000" b="0" i="0" u="none" strike="noStrike" kern="1200" cap="none" spc="0" normalizeH="0" baseline="0" noProof="0" dirty="0">
                  <a:ln>
                    <a:noFill/>
                  </a:ln>
                  <a:solidFill>
                    <a:srgbClr val="FFFFFF"/>
                  </a:solidFill>
                  <a:effectLst/>
                  <a:uLnTx/>
                  <a:uFillTx/>
                  <a:latin typeface="Garamond" panose="02020404030301010803" pitchFamily="18" charset="0"/>
                </a:endParaRPr>
              </a:p>
            </p:txBody>
          </p:sp>
          <p:sp>
            <p:nvSpPr>
              <p:cNvPr id="131" name="Shape">
                <a:extLst>
                  <a:ext uri="{FF2B5EF4-FFF2-40B4-BE49-F238E27FC236}">
                    <a16:creationId xmlns:a16="http://schemas.microsoft.com/office/drawing/2014/main" id="{6CCDF0F0-F4D9-4FEC-92D3-2369DF487395}"/>
                  </a:ext>
                </a:extLst>
              </p:cNvPr>
              <p:cNvSpPr/>
              <p:nvPr/>
            </p:nvSpPr>
            <p:spPr>
              <a:xfrm>
                <a:off x="7683500" y="3746499"/>
                <a:ext cx="436882" cy="430531"/>
              </a:xfrm>
              <a:custGeom>
                <a:avLst/>
                <a:gdLst/>
                <a:ahLst/>
                <a:cxnLst>
                  <a:cxn ang="0">
                    <a:pos x="wd2" y="hd2"/>
                  </a:cxn>
                  <a:cxn ang="5400000">
                    <a:pos x="wd2" y="hd2"/>
                  </a:cxn>
                  <a:cxn ang="10800000">
                    <a:pos x="wd2" y="hd2"/>
                  </a:cxn>
                  <a:cxn ang="16200000">
                    <a:pos x="wd2" y="hd2"/>
                  </a:cxn>
                </a:cxnLst>
                <a:rect l="0" t="0" r="r" b="b"/>
                <a:pathLst>
                  <a:path w="21600" h="21600" extrusionOk="0">
                    <a:moveTo>
                      <a:pt x="16137" y="21090"/>
                    </a:moveTo>
                    <a:cubicBezTo>
                      <a:pt x="16200" y="20899"/>
                      <a:pt x="16263" y="20708"/>
                      <a:pt x="16326" y="20517"/>
                    </a:cubicBezTo>
                    <a:cubicBezTo>
                      <a:pt x="17519" y="17522"/>
                      <a:pt x="19340" y="14973"/>
                      <a:pt x="21600" y="12998"/>
                    </a:cubicBezTo>
                    <a:cubicBezTo>
                      <a:pt x="21474" y="12807"/>
                      <a:pt x="21412" y="12680"/>
                      <a:pt x="21286" y="12489"/>
                    </a:cubicBezTo>
                    <a:cubicBezTo>
                      <a:pt x="19716" y="9685"/>
                      <a:pt x="18900" y="6627"/>
                      <a:pt x="18837" y="3632"/>
                    </a:cubicBezTo>
                    <a:cubicBezTo>
                      <a:pt x="18649" y="3632"/>
                      <a:pt x="18460" y="3568"/>
                      <a:pt x="18272" y="3568"/>
                    </a:cubicBezTo>
                    <a:cubicBezTo>
                      <a:pt x="15133" y="3058"/>
                      <a:pt x="12307" y="1784"/>
                      <a:pt x="9921" y="0"/>
                    </a:cubicBezTo>
                    <a:cubicBezTo>
                      <a:pt x="9795" y="127"/>
                      <a:pt x="9670" y="255"/>
                      <a:pt x="9481" y="382"/>
                    </a:cubicBezTo>
                    <a:cubicBezTo>
                      <a:pt x="7095" y="2549"/>
                      <a:pt x="4395" y="4014"/>
                      <a:pt x="1507" y="4779"/>
                    </a:cubicBezTo>
                    <a:cubicBezTo>
                      <a:pt x="1507" y="4970"/>
                      <a:pt x="1570" y="5161"/>
                      <a:pt x="1570" y="5352"/>
                    </a:cubicBezTo>
                    <a:cubicBezTo>
                      <a:pt x="1758" y="8602"/>
                      <a:pt x="1193" y="11660"/>
                      <a:pt x="0" y="14400"/>
                    </a:cubicBezTo>
                    <a:cubicBezTo>
                      <a:pt x="188" y="14527"/>
                      <a:pt x="314" y="14591"/>
                      <a:pt x="502" y="14719"/>
                    </a:cubicBezTo>
                    <a:cubicBezTo>
                      <a:pt x="3140" y="16566"/>
                      <a:pt x="5149" y="18924"/>
                      <a:pt x="6530" y="21600"/>
                    </a:cubicBezTo>
                    <a:cubicBezTo>
                      <a:pt x="6719" y="21536"/>
                      <a:pt x="6907" y="21473"/>
                      <a:pt x="7095" y="21409"/>
                    </a:cubicBezTo>
                    <a:cubicBezTo>
                      <a:pt x="10109" y="20644"/>
                      <a:pt x="13186" y="20517"/>
                      <a:pt x="16137" y="21090"/>
                    </a:cubicBezTo>
                    <a:close/>
                  </a:path>
                </a:pathLst>
              </a:custGeom>
              <a:solidFill>
                <a:srgbClr val="06395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sz="3000">
                    <a:solidFill>
                      <a:srgbClr val="FFFFFF"/>
                    </a:solidFill>
                  </a:defRPr>
                </a:pPr>
                <a:endParaRPr kumimoji="0" sz="2000" b="0" i="0" u="none" strike="noStrike" kern="1200" cap="none" spc="0" normalizeH="0" baseline="0" noProof="0">
                  <a:ln>
                    <a:noFill/>
                  </a:ln>
                  <a:solidFill>
                    <a:srgbClr val="FFFFFF"/>
                  </a:solidFill>
                  <a:effectLst/>
                  <a:uLnTx/>
                  <a:uFillTx/>
                  <a:latin typeface="Garamond" panose="02020404030301010803" pitchFamily="18" charset="0"/>
                </a:endParaRPr>
              </a:p>
            </p:txBody>
          </p:sp>
        </p:grpSp>
        <p:sp>
          <p:nvSpPr>
            <p:cNvPr id="122" name="TextBox 12">
              <a:extLst>
                <a:ext uri="{FF2B5EF4-FFF2-40B4-BE49-F238E27FC236}">
                  <a16:creationId xmlns:a16="http://schemas.microsoft.com/office/drawing/2014/main" id="{844A60F0-9956-4210-B51B-0797415791EF}"/>
                </a:ext>
              </a:extLst>
            </p:cNvPr>
            <p:cNvSpPr txBox="1"/>
            <p:nvPr/>
          </p:nvSpPr>
          <p:spPr>
            <a:xfrm>
              <a:off x="5101494" y="2407737"/>
              <a:ext cx="1599082" cy="14974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ysClr val="window" lastClr="FFFFFF"/>
                  </a:solidFill>
                  <a:effectLst/>
                  <a:uLnTx/>
                  <a:uFillTx/>
                  <a:latin typeface="Garamond" panose="02020404030301010803" pitchFamily="18" charset="0"/>
                </a:rPr>
                <a:t>Evaluation of Bids</a:t>
              </a:r>
              <a:endParaRPr kumimoji="0" lang="en-US" sz="2400" b="1" i="0" u="none" strike="noStrike" kern="1200" cap="none" spc="0" normalizeH="0" baseline="0" noProof="1">
                <a:ln>
                  <a:noFill/>
                </a:ln>
                <a:solidFill>
                  <a:sysClr val="window" lastClr="FFFFFF"/>
                </a:solidFill>
                <a:effectLst/>
                <a:uLnTx/>
                <a:uFillTx/>
                <a:latin typeface="Garamond" panose="02020404030301010803" pitchFamily="18" charset="0"/>
              </a:endParaRPr>
            </a:p>
          </p:txBody>
        </p:sp>
        <p:grpSp>
          <p:nvGrpSpPr>
            <p:cNvPr id="101" name="Group 100">
              <a:extLst>
                <a:ext uri="{FF2B5EF4-FFF2-40B4-BE49-F238E27FC236}">
                  <a16:creationId xmlns:a16="http://schemas.microsoft.com/office/drawing/2014/main" id="{03B56FE5-D3E4-48AB-BEE0-12D05C4E0179}"/>
                </a:ext>
              </a:extLst>
            </p:cNvPr>
            <p:cNvGrpSpPr/>
            <p:nvPr/>
          </p:nvGrpSpPr>
          <p:grpSpPr>
            <a:xfrm>
              <a:off x="9065480" y="73716"/>
              <a:ext cx="3334783" cy="1508757"/>
              <a:chOff x="8921977" y="605132"/>
              <a:chExt cx="4446378" cy="1508757"/>
            </a:xfrm>
          </p:grpSpPr>
          <p:sp>
            <p:nvSpPr>
              <p:cNvPr id="120" name="TextBox 22">
                <a:extLst>
                  <a:ext uri="{FF2B5EF4-FFF2-40B4-BE49-F238E27FC236}">
                    <a16:creationId xmlns:a16="http://schemas.microsoft.com/office/drawing/2014/main" id="{25886D4E-850C-4747-8004-EF692DC17BFE}"/>
                  </a:ext>
                </a:extLst>
              </p:cNvPr>
              <p:cNvSpPr txBox="1"/>
              <p:nvPr/>
            </p:nvSpPr>
            <p:spPr>
              <a:xfrm>
                <a:off x="8921977" y="605132"/>
                <a:ext cx="265557" cy="842947"/>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rgbClr val="F7931F"/>
                    </a:solidFill>
                    <a:effectLst/>
                    <a:uLnTx/>
                    <a:uFillTx/>
                    <a:latin typeface="Garamond" panose="02020404030301010803" pitchFamily="18" charset="0"/>
                  </a:rPr>
                  <a:t>1</a:t>
                </a:r>
                <a:endParaRPr kumimoji="0" lang="en-US" sz="2400" b="1" i="0" u="none" strike="noStrike" kern="1200" cap="none" spc="0" normalizeH="0" baseline="0" noProof="1">
                  <a:ln>
                    <a:noFill/>
                  </a:ln>
                  <a:solidFill>
                    <a:srgbClr val="F7931F"/>
                  </a:solidFill>
                  <a:effectLst/>
                  <a:uLnTx/>
                  <a:uFillTx/>
                  <a:latin typeface="Garamond" panose="02020404030301010803" pitchFamily="18" charset="0"/>
                </a:endParaRPr>
              </a:p>
            </p:txBody>
          </p:sp>
          <p:sp>
            <p:nvSpPr>
              <p:cNvPr id="121" name="TextBox 23">
                <a:extLst>
                  <a:ext uri="{FF2B5EF4-FFF2-40B4-BE49-F238E27FC236}">
                    <a16:creationId xmlns:a16="http://schemas.microsoft.com/office/drawing/2014/main" id="{596AC2BE-EE83-4CAE-98E6-E912244DF055}"/>
                  </a:ext>
                </a:extLst>
              </p:cNvPr>
              <p:cNvSpPr txBox="1"/>
              <p:nvPr/>
            </p:nvSpPr>
            <p:spPr>
              <a:xfrm>
                <a:off x="8921977" y="1270942"/>
                <a:ext cx="4446378" cy="842947"/>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sz="1200" noProof="1">
                    <a:solidFill>
                      <a:sysClr val="windowText" lastClr="000000">
                        <a:lumMod val="65000"/>
                        <a:lumOff val="35000"/>
                      </a:sysClr>
                    </a:solidFill>
                    <a:latin typeface="Garamond" panose="02020404030301010803" pitchFamily="18" charset="0"/>
                  </a:rPr>
                  <a:t>No other method or criteria shall be used except those stipulated in the solicitation documents.</a:t>
                </a:r>
              </a:p>
            </p:txBody>
          </p:sp>
        </p:grpSp>
        <p:grpSp>
          <p:nvGrpSpPr>
            <p:cNvPr id="102" name="Group 101">
              <a:extLst>
                <a:ext uri="{FF2B5EF4-FFF2-40B4-BE49-F238E27FC236}">
                  <a16:creationId xmlns:a16="http://schemas.microsoft.com/office/drawing/2014/main" id="{0AC8AF44-3575-4CA2-BDBA-E57825E02B1E}"/>
                </a:ext>
              </a:extLst>
            </p:cNvPr>
            <p:cNvGrpSpPr/>
            <p:nvPr/>
          </p:nvGrpSpPr>
          <p:grpSpPr>
            <a:xfrm>
              <a:off x="9043706" y="1647592"/>
              <a:ext cx="3334782" cy="1540002"/>
              <a:chOff x="8892943" y="860161"/>
              <a:chExt cx="4446376" cy="1540002"/>
            </a:xfrm>
          </p:grpSpPr>
          <p:sp>
            <p:nvSpPr>
              <p:cNvPr id="118" name="TextBox 25">
                <a:extLst>
                  <a:ext uri="{FF2B5EF4-FFF2-40B4-BE49-F238E27FC236}">
                    <a16:creationId xmlns:a16="http://schemas.microsoft.com/office/drawing/2014/main" id="{972AA938-F554-4485-B758-E70657982275}"/>
                  </a:ext>
                </a:extLst>
              </p:cNvPr>
              <p:cNvSpPr txBox="1"/>
              <p:nvPr/>
            </p:nvSpPr>
            <p:spPr>
              <a:xfrm>
                <a:off x="8921975" y="860161"/>
                <a:ext cx="2926080" cy="77496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noProof="1">
                    <a:solidFill>
                      <a:srgbClr val="4CC1EF">
                        <a:lumMod val="75000"/>
                      </a:srgbClr>
                    </a:solidFill>
                    <a:latin typeface="Garamond" panose="02020404030301010803" pitchFamily="18" charset="0"/>
                  </a:rPr>
                  <a:t>2</a:t>
                </a:r>
                <a:endParaRPr kumimoji="0" lang="en-US" sz="2400" b="1" i="0" u="none" strike="noStrike" kern="1200" cap="none" spc="0" normalizeH="0" baseline="0" noProof="1">
                  <a:ln>
                    <a:noFill/>
                  </a:ln>
                  <a:solidFill>
                    <a:srgbClr val="4CC1EF">
                      <a:lumMod val="75000"/>
                    </a:srgbClr>
                  </a:solidFill>
                  <a:effectLst/>
                  <a:uLnTx/>
                  <a:uFillTx/>
                  <a:latin typeface="Garamond" panose="02020404030301010803" pitchFamily="18" charset="0"/>
                </a:endParaRPr>
              </a:p>
            </p:txBody>
          </p:sp>
          <p:sp>
            <p:nvSpPr>
              <p:cNvPr id="119" name="TextBox 26">
                <a:extLst>
                  <a:ext uri="{FF2B5EF4-FFF2-40B4-BE49-F238E27FC236}">
                    <a16:creationId xmlns:a16="http://schemas.microsoft.com/office/drawing/2014/main" id="{2F66266B-751F-4937-9B8A-6A67BE075665}"/>
                  </a:ext>
                </a:extLst>
              </p:cNvPr>
              <p:cNvSpPr txBox="1"/>
              <p:nvPr/>
            </p:nvSpPr>
            <p:spPr>
              <a:xfrm>
                <a:off x="8892943" y="1557216"/>
                <a:ext cx="4446376" cy="842947"/>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sz="1200" noProof="1">
                    <a:solidFill>
                      <a:sysClr val="windowText" lastClr="000000">
                        <a:lumMod val="65000"/>
                        <a:lumOff val="35000"/>
                      </a:sysClr>
                    </a:solidFill>
                    <a:latin typeface="Garamond" panose="02020404030301010803" pitchFamily="18" charset="0"/>
                  </a:rPr>
                  <a:t>The objective of bid evaluation shall be to determine and select the lowest evaluated responsive bid.</a:t>
                </a:r>
              </a:p>
            </p:txBody>
          </p:sp>
        </p:grpSp>
        <p:grpSp>
          <p:nvGrpSpPr>
            <p:cNvPr id="103" name="Group 102">
              <a:extLst>
                <a:ext uri="{FF2B5EF4-FFF2-40B4-BE49-F238E27FC236}">
                  <a16:creationId xmlns:a16="http://schemas.microsoft.com/office/drawing/2014/main" id="{7A5CC224-6C83-4162-8E2A-A8F54F57AE39}"/>
                </a:ext>
              </a:extLst>
            </p:cNvPr>
            <p:cNvGrpSpPr/>
            <p:nvPr/>
          </p:nvGrpSpPr>
          <p:grpSpPr>
            <a:xfrm>
              <a:off x="9043708" y="3040273"/>
              <a:ext cx="3323895" cy="1440291"/>
              <a:chOff x="8892943" y="986751"/>
              <a:chExt cx="4431859" cy="1440291"/>
            </a:xfrm>
          </p:grpSpPr>
          <p:sp>
            <p:nvSpPr>
              <p:cNvPr id="116" name="TextBox 28">
                <a:extLst>
                  <a:ext uri="{FF2B5EF4-FFF2-40B4-BE49-F238E27FC236}">
                    <a16:creationId xmlns:a16="http://schemas.microsoft.com/office/drawing/2014/main" id="{6EAC1BBD-B64B-46D5-91F7-F656D01DF526}"/>
                  </a:ext>
                </a:extLst>
              </p:cNvPr>
              <p:cNvSpPr txBox="1"/>
              <p:nvPr/>
            </p:nvSpPr>
            <p:spPr>
              <a:xfrm>
                <a:off x="8892943" y="986751"/>
                <a:ext cx="2926080" cy="77496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rgbClr val="FFCC4C">
                        <a:lumMod val="75000"/>
                      </a:srgbClr>
                    </a:solidFill>
                    <a:effectLst/>
                    <a:uLnTx/>
                    <a:uFillTx/>
                    <a:latin typeface="Garamond" panose="02020404030301010803" pitchFamily="18" charset="0"/>
                  </a:rPr>
                  <a:t>3</a:t>
                </a:r>
                <a:endParaRPr kumimoji="0" lang="en-US" sz="2400" b="1" i="0" u="none" strike="noStrike" kern="1200" cap="none" spc="0" normalizeH="0" baseline="0" noProof="1">
                  <a:ln>
                    <a:noFill/>
                  </a:ln>
                  <a:solidFill>
                    <a:srgbClr val="FFCC4C">
                      <a:lumMod val="75000"/>
                    </a:srgbClr>
                  </a:solidFill>
                  <a:effectLst/>
                  <a:uLnTx/>
                  <a:uFillTx/>
                  <a:latin typeface="Garamond" panose="02020404030301010803" pitchFamily="18" charset="0"/>
                </a:endParaRPr>
              </a:p>
            </p:txBody>
          </p:sp>
          <p:sp>
            <p:nvSpPr>
              <p:cNvPr id="117" name="TextBox 29">
                <a:extLst>
                  <a:ext uri="{FF2B5EF4-FFF2-40B4-BE49-F238E27FC236}">
                    <a16:creationId xmlns:a16="http://schemas.microsoft.com/office/drawing/2014/main" id="{933C8E42-A853-46F9-B9E2-850198CB48BB}"/>
                  </a:ext>
                </a:extLst>
              </p:cNvPr>
              <p:cNvSpPr txBox="1"/>
              <p:nvPr/>
            </p:nvSpPr>
            <p:spPr>
              <a:xfrm>
                <a:off x="8907456" y="1584095"/>
                <a:ext cx="4417346" cy="842947"/>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sz="1200" noProof="1">
                    <a:solidFill>
                      <a:sysClr val="windowText" lastClr="000000">
                        <a:lumMod val="65000"/>
                        <a:lumOff val="35000"/>
                      </a:sysClr>
                    </a:solidFill>
                    <a:latin typeface="Garamond" panose="02020404030301010803" pitchFamily="18" charset="0"/>
                  </a:rPr>
                  <a:t>The successful bid shall be that submitted by the lowest cost bidder from among all the responsive bids – s 33(1) PPA.</a:t>
                </a:r>
              </a:p>
            </p:txBody>
          </p:sp>
        </p:grpSp>
        <p:grpSp>
          <p:nvGrpSpPr>
            <p:cNvPr id="104" name="Group 103">
              <a:extLst>
                <a:ext uri="{FF2B5EF4-FFF2-40B4-BE49-F238E27FC236}">
                  <a16:creationId xmlns:a16="http://schemas.microsoft.com/office/drawing/2014/main" id="{614EB76E-5331-4C43-B58D-A27534396B39}"/>
                </a:ext>
              </a:extLst>
            </p:cNvPr>
            <p:cNvGrpSpPr/>
            <p:nvPr/>
          </p:nvGrpSpPr>
          <p:grpSpPr>
            <a:xfrm>
              <a:off x="9065481" y="4525798"/>
              <a:ext cx="3334782" cy="1615399"/>
              <a:chOff x="8921977" y="1153429"/>
              <a:chExt cx="4446376" cy="1615399"/>
            </a:xfrm>
          </p:grpSpPr>
          <p:sp>
            <p:nvSpPr>
              <p:cNvPr id="114" name="TextBox 31">
                <a:extLst>
                  <a:ext uri="{FF2B5EF4-FFF2-40B4-BE49-F238E27FC236}">
                    <a16:creationId xmlns:a16="http://schemas.microsoft.com/office/drawing/2014/main" id="{AC3891AC-B4C1-40D0-B496-32AB9568E968}"/>
                  </a:ext>
                </a:extLst>
              </p:cNvPr>
              <p:cNvSpPr txBox="1"/>
              <p:nvPr/>
            </p:nvSpPr>
            <p:spPr>
              <a:xfrm>
                <a:off x="8921977" y="1153429"/>
                <a:ext cx="2926080" cy="77496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noProof="1">
                    <a:solidFill>
                      <a:srgbClr val="C13018"/>
                    </a:solidFill>
                    <a:latin typeface="Garamond" panose="02020404030301010803" pitchFamily="18" charset="0"/>
                  </a:rPr>
                  <a:t>4</a:t>
                </a:r>
                <a:endParaRPr kumimoji="0" lang="en-US" sz="2400" b="1" i="0" u="none" strike="noStrike" kern="1200" cap="none" spc="0" normalizeH="0" baseline="0" noProof="1">
                  <a:ln>
                    <a:noFill/>
                  </a:ln>
                  <a:solidFill>
                    <a:srgbClr val="C13018"/>
                  </a:solidFill>
                  <a:effectLst/>
                  <a:uLnTx/>
                  <a:uFillTx/>
                  <a:latin typeface="Garamond" panose="02020404030301010803" pitchFamily="18" charset="0"/>
                </a:endParaRPr>
              </a:p>
            </p:txBody>
          </p:sp>
          <p:sp>
            <p:nvSpPr>
              <p:cNvPr id="115" name="TextBox 32">
                <a:extLst>
                  <a:ext uri="{FF2B5EF4-FFF2-40B4-BE49-F238E27FC236}">
                    <a16:creationId xmlns:a16="http://schemas.microsoft.com/office/drawing/2014/main" id="{AD745C4F-A067-4701-8D2A-12EBB1D456BD}"/>
                  </a:ext>
                </a:extLst>
              </p:cNvPr>
              <p:cNvSpPr txBox="1"/>
              <p:nvPr/>
            </p:nvSpPr>
            <p:spPr>
              <a:xfrm>
                <a:off x="8921977" y="1925881"/>
                <a:ext cx="4446376" cy="842947"/>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sz="1200" noProof="1">
                    <a:solidFill>
                      <a:sysClr val="windowText" lastClr="000000">
                        <a:lumMod val="65000"/>
                        <a:lumOff val="35000"/>
                      </a:sysClr>
                    </a:solidFill>
                    <a:latin typeface="Garamond" panose="02020404030301010803" pitchFamily="18" charset="0"/>
                  </a:rPr>
                  <a:t>The selected bid may not be the lowest if the decision can be justified – s 33(2) PPA.</a:t>
                </a:r>
              </a:p>
            </p:txBody>
          </p:sp>
        </p:grpSp>
        <p:grpSp>
          <p:nvGrpSpPr>
            <p:cNvPr id="105" name="Group 104">
              <a:extLst>
                <a:ext uri="{FF2B5EF4-FFF2-40B4-BE49-F238E27FC236}">
                  <a16:creationId xmlns:a16="http://schemas.microsoft.com/office/drawing/2014/main" id="{E25401CF-557A-4037-8DA8-0D1D87B8BB70}"/>
                </a:ext>
              </a:extLst>
            </p:cNvPr>
            <p:cNvGrpSpPr/>
            <p:nvPr/>
          </p:nvGrpSpPr>
          <p:grpSpPr>
            <a:xfrm>
              <a:off x="-221385" y="1230295"/>
              <a:ext cx="3043105" cy="1649434"/>
              <a:chOff x="7790584" y="1085442"/>
              <a:chExt cx="4057473" cy="1649434"/>
            </a:xfrm>
          </p:grpSpPr>
          <p:sp>
            <p:nvSpPr>
              <p:cNvPr id="112" name="TextBox 34">
                <a:extLst>
                  <a:ext uri="{FF2B5EF4-FFF2-40B4-BE49-F238E27FC236}">
                    <a16:creationId xmlns:a16="http://schemas.microsoft.com/office/drawing/2014/main" id="{0A169D43-6A0D-452A-8800-23814E971628}"/>
                  </a:ext>
                </a:extLst>
              </p:cNvPr>
              <p:cNvSpPr txBox="1"/>
              <p:nvPr/>
            </p:nvSpPr>
            <p:spPr>
              <a:xfrm>
                <a:off x="10888838" y="1085442"/>
                <a:ext cx="495781" cy="842947"/>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rgbClr val="7030A0"/>
                    </a:solidFill>
                    <a:effectLst/>
                    <a:uLnTx/>
                    <a:uFillTx/>
                    <a:latin typeface="Garamond" panose="02020404030301010803" pitchFamily="18" charset="0"/>
                  </a:rPr>
                  <a:t>7</a:t>
                </a:r>
                <a:endParaRPr kumimoji="0" lang="en-US" sz="2400" b="1" i="0" u="none" strike="noStrike" kern="1200" cap="none" spc="0" normalizeH="0" baseline="0" noProof="1">
                  <a:ln>
                    <a:noFill/>
                  </a:ln>
                  <a:solidFill>
                    <a:srgbClr val="7030A0"/>
                  </a:solidFill>
                  <a:effectLst/>
                  <a:uLnTx/>
                  <a:uFillTx/>
                  <a:latin typeface="Garamond" panose="02020404030301010803" pitchFamily="18" charset="0"/>
                </a:endParaRPr>
              </a:p>
            </p:txBody>
          </p:sp>
          <p:sp>
            <p:nvSpPr>
              <p:cNvPr id="113" name="TextBox 35">
                <a:extLst>
                  <a:ext uri="{FF2B5EF4-FFF2-40B4-BE49-F238E27FC236}">
                    <a16:creationId xmlns:a16="http://schemas.microsoft.com/office/drawing/2014/main" id="{E0193ADD-3E4E-461B-86D2-27770E87A0B6}"/>
                  </a:ext>
                </a:extLst>
              </p:cNvPr>
              <p:cNvSpPr txBox="1"/>
              <p:nvPr/>
            </p:nvSpPr>
            <p:spPr>
              <a:xfrm>
                <a:off x="7790584" y="1925881"/>
                <a:ext cx="4057473" cy="808995"/>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sz="1200" noProof="1">
                    <a:solidFill>
                      <a:sysClr val="windowText" lastClr="000000">
                        <a:lumMod val="65000"/>
                        <a:lumOff val="35000"/>
                      </a:sysClr>
                    </a:solidFill>
                    <a:latin typeface="Garamond" panose="02020404030301010803" pitchFamily="18" charset="0"/>
                  </a:rPr>
                  <a:t>The BPP may investigate any procurement process – s 53 PPA.</a:t>
                </a:r>
              </a:p>
            </p:txBody>
          </p:sp>
        </p:grpSp>
        <p:grpSp>
          <p:nvGrpSpPr>
            <p:cNvPr id="106" name="Group 105">
              <a:extLst>
                <a:ext uri="{FF2B5EF4-FFF2-40B4-BE49-F238E27FC236}">
                  <a16:creationId xmlns:a16="http://schemas.microsoft.com/office/drawing/2014/main" id="{2E37BEB7-3CC6-4ECF-9B3C-F36922AD3496}"/>
                </a:ext>
              </a:extLst>
            </p:cNvPr>
            <p:cNvGrpSpPr/>
            <p:nvPr/>
          </p:nvGrpSpPr>
          <p:grpSpPr>
            <a:xfrm>
              <a:off x="-221384" y="2531996"/>
              <a:ext cx="3043107" cy="1888618"/>
              <a:chOff x="7790584" y="1121052"/>
              <a:chExt cx="4057475" cy="1888618"/>
            </a:xfrm>
          </p:grpSpPr>
          <p:sp>
            <p:nvSpPr>
              <p:cNvPr id="110" name="TextBox 37">
                <a:extLst>
                  <a:ext uri="{FF2B5EF4-FFF2-40B4-BE49-F238E27FC236}">
                    <a16:creationId xmlns:a16="http://schemas.microsoft.com/office/drawing/2014/main" id="{C5DD7C92-1033-4931-9A1E-A041DCF9437E}"/>
                  </a:ext>
                </a:extLst>
              </p:cNvPr>
              <p:cNvSpPr txBox="1"/>
              <p:nvPr/>
            </p:nvSpPr>
            <p:spPr>
              <a:xfrm>
                <a:off x="11098704" y="1121052"/>
                <a:ext cx="431142" cy="842947"/>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rgbClr val="D3D3D3">
                        <a:lumMod val="50000"/>
                      </a:srgbClr>
                    </a:solidFill>
                    <a:effectLst/>
                    <a:uLnTx/>
                    <a:uFillTx/>
                    <a:latin typeface="Garamond" panose="02020404030301010803" pitchFamily="18" charset="0"/>
                  </a:rPr>
                  <a:t>6</a:t>
                </a:r>
                <a:endParaRPr kumimoji="0" lang="en-US" sz="2400" b="1" i="0" u="none" strike="noStrike" kern="1200" cap="none" spc="0" normalizeH="0" baseline="0" noProof="1">
                  <a:ln>
                    <a:noFill/>
                  </a:ln>
                  <a:solidFill>
                    <a:srgbClr val="D3D3D3">
                      <a:lumMod val="50000"/>
                    </a:srgbClr>
                  </a:solidFill>
                  <a:effectLst/>
                  <a:uLnTx/>
                  <a:uFillTx/>
                  <a:latin typeface="Garamond" panose="02020404030301010803" pitchFamily="18" charset="0"/>
                </a:endParaRPr>
              </a:p>
            </p:txBody>
          </p:sp>
          <p:sp>
            <p:nvSpPr>
              <p:cNvPr id="111" name="TextBox 38">
                <a:extLst>
                  <a:ext uri="{FF2B5EF4-FFF2-40B4-BE49-F238E27FC236}">
                    <a16:creationId xmlns:a16="http://schemas.microsoft.com/office/drawing/2014/main" id="{22F713A1-CD59-4372-82E8-20897EE80869}"/>
                  </a:ext>
                </a:extLst>
              </p:cNvPr>
              <p:cNvSpPr txBox="1"/>
              <p:nvPr/>
            </p:nvSpPr>
            <p:spPr>
              <a:xfrm>
                <a:off x="7790584" y="1925881"/>
                <a:ext cx="4057475" cy="1083789"/>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sz="1200" noProof="1">
                    <a:solidFill>
                      <a:sysClr val="windowText" lastClr="000000">
                        <a:lumMod val="65000"/>
                        <a:lumOff val="35000"/>
                      </a:sysClr>
                    </a:solidFill>
                    <a:latin typeface="Garamond" panose="02020404030301010803" pitchFamily="18" charset="0"/>
                  </a:rPr>
                  <a:t>Every procuring entity shall maintain a record of the comprehensive procurement proceedings which shall be made available on request – s 38(1) – (2) PPA.</a:t>
                </a:r>
              </a:p>
            </p:txBody>
          </p:sp>
        </p:grpSp>
        <p:grpSp>
          <p:nvGrpSpPr>
            <p:cNvPr id="107" name="Group 106">
              <a:extLst>
                <a:ext uri="{FF2B5EF4-FFF2-40B4-BE49-F238E27FC236}">
                  <a16:creationId xmlns:a16="http://schemas.microsoft.com/office/drawing/2014/main" id="{47B5FC82-3ABA-416E-A498-18760A9B65B0}"/>
                </a:ext>
              </a:extLst>
            </p:cNvPr>
            <p:cNvGrpSpPr/>
            <p:nvPr/>
          </p:nvGrpSpPr>
          <p:grpSpPr>
            <a:xfrm>
              <a:off x="-221386" y="4241027"/>
              <a:ext cx="3043102" cy="1922607"/>
              <a:chOff x="7790583" y="1511236"/>
              <a:chExt cx="4057469" cy="1922607"/>
            </a:xfrm>
          </p:grpSpPr>
          <p:sp>
            <p:nvSpPr>
              <p:cNvPr id="108" name="TextBox 40">
                <a:extLst>
                  <a:ext uri="{FF2B5EF4-FFF2-40B4-BE49-F238E27FC236}">
                    <a16:creationId xmlns:a16="http://schemas.microsoft.com/office/drawing/2014/main" id="{ADFD0A57-D371-4F91-95EE-B15196CC9489}"/>
                  </a:ext>
                </a:extLst>
              </p:cNvPr>
              <p:cNvSpPr txBox="1"/>
              <p:nvPr/>
            </p:nvSpPr>
            <p:spPr>
              <a:xfrm>
                <a:off x="11098175" y="1511236"/>
                <a:ext cx="483260" cy="842947"/>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1" smtClean="0">
                    <a:ln>
                      <a:noFill/>
                    </a:ln>
                    <a:solidFill>
                      <a:srgbClr val="A2B969">
                        <a:lumMod val="75000"/>
                      </a:srgbClr>
                    </a:solidFill>
                    <a:effectLst/>
                    <a:uLnTx/>
                    <a:uFillTx/>
                    <a:latin typeface="Garamond" panose="02020404030301010803" pitchFamily="18" charset="0"/>
                  </a:rPr>
                  <a:t>5</a:t>
                </a:r>
                <a:endParaRPr kumimoji="0" lang="en-US" sz="2400" b="1" i="0" u="none" strike="noStrike" kern="1200" cap="none" spc="0" normalizeH="0" baseline="0" noProof="1">
                  <a:ln>
                    <a:noFill/>
                  </a:ln>
                  <a:solidFill>
                    <a:srgbClr val="A2B969">
                      <a:lumMod val="75000"/>
                    </a:srgbClr>
                  </a:solidFill>
                  <a:effectLst/>
                  <a:uLnTx/>
                  <a:uFillTx/>
                  <a:latin typeface="Garamond" panose="02020404030301010803" pitchFamily="18" charset="0"/>
                </a:endParaRPr>
              </a:p>
            </p:txBody>
          </p:sp>
          <p:sp>
            <p:nvSpPr>
              <p:cNvPr id="109" name="TextBox 41">
                <a:extLst>
                  <a:ext uri="{FF2B5EF4-FFF2-40B4-BE49-F238E27FC236}">
                    <a16:creationId xmlns:a16="http://schemas.microsoft.com/office/drawing/2014/main" id="{59C0B6A9-3564-45FA-B5F3-709874814291}"/>
                  </a:ext>
                </a:extLst>
              </p:cNvPr>
              <p:cNvSpPr txBox="1"/>
              <p:nvPr/>
            </p:nvSpPr>
            <p:spPr>
              <a:xfrm>
                <a:off x="7790583" y="2229633"/>
                <a:ext cx="4057469" cy="1204210"/>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sz="1200" noProof="1">
                    <a:solidFill>
                      <a:sysClr val="windowText" lastClr="000000">
                        <a:lumMod val="65000"/>
                        <a:lumOff val="35000"/>
                      </a:sysClr>
                    </a:solidFill>
                    <a:latin typeface="Garamond" panose="02020404030301010803" pitchFamily="18" charset="0"/>
                  </a:rPr>
                  <a:t>Notice of the acceptance of the bid shall immediately be given to the successful bidder – s 33(3).</a:t>
                </a:r>
              </a:p>
            </p:txBody>
          </p:sp>
        </p:grpSp>
      </p:grpSp>
    </p:spTree>
    <p:extLst>
      <p:ext uri="{BB962C8B-B14F-4D97-AF65-F5344CB8AC3E}">
        <p14:creationId xmlns:p14="http://schemas.microsoft.com/office/powerpoint/2010/main" val="25574625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Procurement Requirements for Privatization</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3416320"/>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3600" dirty="0">
                <a:latin typeface="Garamond" panose="02020404030301010803" pitchFamily="18" charset="0"/>
              </a:rPr>
              <a:t>Section 55 of PPA makes the procurement requirements </a:t>
            </a:r>
            <a:r>
              <a:rPr lang="en-US" sz="3600" dirty="0" smtClean="0">
                <a:latin typeface="Garamond" panose="02020404030301010803" pitchFamily="18" charset="0"/>
              </a:rPr>
              <a:t>contained in the Act applicable </a:t>
            </a:r>
            <a:r>
              <a:rPr lang="en-US" sz="3600" dirty="0">
                <a:latin typeface="Garamond" panose="02020404030301010803" pitchFamily="18" charset="0"/>
              </a:rPr>
              <a:t>to asset disposals under the Public Enterprises </a:t>
            </a:r>
            <a:r>
              <a:rPr lang="en-US" sz="3600" dirty="0" smtClean="0">
                <a:latin typeface="Garamond" panose="02020404030301010803" pitchFamily="18" charset="0"/>
              </a:rPr>
              <a:t>(Privatization </a:t>
            </a:r>
            <a:r>
              <a:rPr lang="en-US" sz="3600" dirty="0">
                <a:latin typeface="Garamond" panose="02020404030301010803" pitchFamily="18" charset="0"/>
              </a:rPr>
              <a:t>and </a:t>
            </a:r>
            <a:r>
              <a:rPr lang="en-US" sz="3600" dirty="0" smtClean="0">
                <a:latin typeface="Garamond" panose="02020404030301010803" pitchFamily="18" charset="0"/>
              </a:rPr>
              <a:t>Commercialization </a:t>
            </a:r>
            <a:r>
              <a:rPr lang="en-US" sz="3600" dirty="0">
                <a:latin typeface="Garamond" panose="02020404030301010803" pitchFamily="18" charset="0"/>
              </a:rPr>
              <a:t>Act).</a:t>
            </a:r>
          </a:p>
        </p:txBody>
      </p:sp>
    </p:spTree>
    <p:extLst>
      <p:ext uri="{BB962C8B-B14F-4D97-AF65-F5344CB8AC3E}">
        <p14:creationId xmlns:p14="http://schemas.microsoft.com/office/powerpoint/2010/main" val="24056087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Conflict of Interest</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4436920"/>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1900" dirty="0">
                <a:latin typeface="Garamond" panose="02020404030301010803" pitchFamily="18" charset="0"/>
              </a:rPr>
              <a:t>Every public officer involved directly or indirectly in matters of public procurement and disposal of assets shall </a:t>
            </a:r>
            <a:r>
              <a:rPr lang="en-US" sz="1900" dirty="0" smtClean="0">
                <a:latin typeface="Garamond" panose="02020404030301010803" pitchFamily="18" charset="0"/>
              </a:rPr>
              <a:t>:</a:t>
            </a:r>
          </a:p>
          <a:p>
            <a:pPr marL="742950" lvl="1" indent="-285750" algn="just">
              <a:lnSpc>
                <a:spcPct val="150000"/>
              </a:lnSpc>
              <a:buFont typeface="Courier New" panose="02070309020205020404" pitchFamily="49" charset="0"/>
              <a:buChar char="o"/>
            </a:pPr>
            <a:r>
              <a:rPr lang="en-US" sz="1900" dirty="0" smtClean="0">
                <a:latin typeface="Garamond" panose="02020404030301010803" pitchFamily="18" charset="0"/>
              </a:rPr>
              <a:t>divest </a:t>
            </a:r>
            <a:r>
              <a:rPr lang="en-US" sz="1900" dirty="0">
                <a:latin typeface="Garamond" panose="02020404030301010803" pitchFamily="18" charset="0"/>
              </a:rPr>
              <a:t>himself of any interest or relationships which are actually or </a:t>
            </a:r>
            <a:r>
              <a:rPr lang="en-US" sz="1900" dirty="0" smtClean="0">
                <a:latin typeface="Garamond" panose="02020404030301010803" pitchFamily="18" charset="0"/>
              </a:rPr>
              <a:t>potentially  </a:t>
            </a:r>
            <a:r>
              <a:rPr lang="en-US" sz="1900" dirty="0">
                <a:latin typeface="Garamond" panose="02020404030301010803" pitchFamily="18" charset="0"/>
              </a:rPr>
              <a:t>inimical or detrimental to the best interest of government </a:t>
            </a:r>
            <a:r>
              <a:rPr lang="en-US" sz="1900" dirty="0" smtClean="0">
                <a:latin typeface="Garamond" panose="02020404030301010803" pitchFamily="18" charset="0"/>
              </a:rPr>
              <a:t>and </a:t>
            </a:r>
            <a:r>
              <a:rPr lang="en-US" sz="1900" dirty="0">
                <a:latin typeface="Garamond" panose="02020404030301010803" pitchFamily="18" charset="0"/>
              </a:rPr>
              <a:t>the underlining principles of this </a:t>
            </a:r>
            <a:r>
              <a:rPr lang="en-US" sz="1900" dirty="0" smtClean="0">
                <a:latin typeface="Garamond" panose="02020404030301010803" pitchFamily="18" charset="0"/>
              </a:rPr>
              <a:t>Act; </a:t>
            </a:r>
            <a:r>
              <a:rPr lang="en-US" sz="1900" dirty="0">
                <a:latin typeface="Garamond" panose="02020404030301010803" pitchFamily="18" charset="0"/>
              </a:rPr>
              <a:t>and </a:t>
            </a:r>
            <a:endParaRPr lang="en-US" sz="1900" dirty="0" smtClean="0">
              <a:latin typeface="Garamond" panose="02020404030301010803" pitchFamily="18" charset="0"/>
            </a:endParaRPr>
          </a:p>
          <a:p>
            <a:pPr marL="742950" lvl="1" indent="-285750" algn="just">
              <a:lnSpc>
                <a:spcPct val="150000"/>
              </a:lnSpc>
              <a:buFont typeface="Courier New" panose="02070309020205020404" pitchFamily="49" charset="0"/>
              <a:buChar char="o"/>
            </a:pPr>
            <a:r>
              <a:rPr lang="en-US" sz="1900" dirty="0" smtClean="0">
                <a:latin typeface="Garamond" panose="02020404030301010803" pitchFamily="18" charset="0"/>
              </a:rPr>
              <a:t>not </a:t>
            </a:r>
            <a:r>
              <a:rPr lang="en-US" sz="1900" dirty="0">
                <a:latin typeface="Garamond" panose="02020404030301010803" pitchFamily="18" charset="0"/>
              </a:rPr>
              <a:t>engage or participate in any commercial transaction involving </a:t>
            </a:r>
            <a:r>
              <a:rPr lang="en-US" sz="1900" dirty="0" smtClean="0">
                <a:latin typeface="Garamond" panose="02020404030301010803" pitchFamily="18" charset="0"/>
              </a:rPr>
              <a:t>the </a:t>
            </a:r>
            <a:r>
              <a:rPr lang="en-US" sz="1900" dirty="0">
                <a:latin typeface="Garamond" panose="02020404030301010803" pitchFamily="18" charset="0"/>
              </a:rPr>
              <a:t>federal government, its ministries, extra-ministerial departments, </a:t>
            </a:r>
            <a:r>
              <a:rPr lang="en-US" sz="1900" dirty="0" smtClean="0">
                <a:latin typeface="Garamond" panose="02020404030301010803" pitchFamily="18" charset="0"/>
              </a:rPr>
              <a:t>corporations </a:t>
            </a:r>
            <a:r>
              <a:rPr lang="en-US" sz="1900" dirty="0">
                <a:latin typeface="Garamond" panose="02020404030301010803" pitchFamily="18" charset="0"/>
              </a:rPr>
              <a:t>where his capacity as public officer is likely to confer any 	unfair advantage - pecuniary or otherwise on him or any person </a:t>
            </a:r>
            <a:r>
              <a:rPr lang="en-US" sz="1900" dirty="0" smtClean="0">
                <a:latin typeface="Garamond" panose="02020404030301010803" pitchFamily="18" charset="0"/>
              </a:rPr>
              <a:t>directly </a:t>
            </a:r>
            <a:r>
              <a:rPr lang="en-US" sz="1900" dirty="0">
                <a:latin typeface="Garamond" panose="02020404030301010803" pitchFamily="18" charset="0"/>
              </a:rPr>
              <a:t>related to him – s 57(9).</a:t>
            </a:r>
          </a:p>
          <a:p>
            <a:pPr marL="285750" indent="-285750" algn="just">
              <a:lnSpc>
                <a:spcPct val="150000"/>
              </a:lnSpc>
              <a:buFont typeface="Arial" panose="020B0604020202020204" pitchFamily="34" charset="0"/>
              <a:buChar char="•"/>
            </a:pPr>
            <a:r>
              <a:rPr lang="en-US" sz="1900" dirty="0">
                <a:latin typeface="Garamond" panose="02020404030301010803" pitchFamily="18" charset="0"/>
              </a:rPr>
              <a:t>Any person engaged in the public procurement and disposal of assets who has assumed or is about to assume, a financial or other business outside business relationship that might involve a conflict of interest, must immediately declare to the authorities any actual or potential interest – s 57(10) PPA.</a:t>
            </a:r>
          </a:p>
        </p:txBody>
      </p:sp>
    </p:spTree>
    <p:extLst>
      <p:ext uri="{BB962C8B-B14F-4D97-AF65-F5344CB8AC3E}">
        <p14:creationId xmlns:p14="http://schemas.microsoft.com/office/powerpoint/2010/main" val="18507077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830997"/>
          </a:xfrm>
          <a:prstGeom prst="rect">
            <a:avLst/>
          </a:prstGeom>
          <a:noFill/>
        </p:spPr>
        <p:txBody>
          <a:bodyPr wrap="square" rtlCol="0">
            <a:spAutoFit/>
          </a:bodyPr>
          <a:lstStyle/>
          <a:p>
            <a:pPr algn="ctr"/>
            <a:r>
              <a:rPr lang="en-US" sz="2400" b="1" dirty="0">
                <a:solidFill>
                  <a:srgbClr val="0070C0"/>
                </a:solidFill>
                <a:effectLst>
                  <a:outerShdw blurRad="38100" dist="38100" dir="2700000" algn="tl">
                    <a:srgbClr val="000000">
                      <a:alpha val="43137"/>
                    </a:srgbClr>
                  </a:outerShdw>
                </a:effectLst>
                <a:latin typeface="Garamond" panose="02020404030301010803" pitchFamily="18" charset="0"/>
              </a:rPr>
              <a:t>FIGHT AGAINST UNEXPLAINED WEALTH/CODE OF CONDUCT BUREAU</a:t>
            </a: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4039567"/>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1900" dirty="0">
                <a:latin typeface="Garamond" panose="02020404030301010803" pitchFamily="18" charset="0"/>
              </a:rPr>
              <a:t>Declaration of asset is mandated under paragraph 11 of the 5th Schedule to the Nigerian Constitution.</a:t>
            </a:r>
          </a:p>
          <a:p>
            <a:pPr marL="285750" indent="-285750" algn="just">
              <a:lnSpc>
                <a:spcPct val="150000"/>
              </a:lnSpc>
              <a:buFont typeface="Arial" panose="020B0604020202020204" pitchFamily="34" charset="0"/>
              <a:buChar char="•"/>
            </a:pPr>
            <a:r>
              <a:rPr lang="en-US" sz="1900" dirty="0">
                <a:latin typeface="Garamond" panose="02020404030301010803" pitchFamily="18" charset="0"/>
              </a:rPr>
              <a:t>Penalties for non-compliance </a:t>
            </a:r>
            <a:r>
              <a:rPr lang="en-US" sz="1900" dirty="0" smtClean="0">
                <a:latin typeface="Garamond" panose="02020404030301010803" pitchFamily="18" charset="0"/>
              </a:rPr>
              <a:t>include:</a:t>
            </a:r>
          </a:p>
          <a:p>
            <a:pPr marL="800100" lvl="1" indent="-342900" algn="just">
              <a:lnSpc>
                <a:spcPct val="150000"/>
              </a:lnSpc>
              <a:buFont typeface="Courier New" panose="02070309020205020404" pitchFamily="49" charset="0"/>
              <a:buChar char="o"/>
            </a:pPr>
            <a:r>
              <a:rPr lang="en-US" sz="1900" dirty="0" smtClean="0">
                <a:latin typeface="Garamond" panose="02020404030301010803" pitchFamily="18" charset="0"/>
              </a:rPr>
              <a:t>Removal </a:t>
            </a:r>
            <a:r>
              <a:rPr lang="en-US" sz="1900" dirty="0">
                <a:latin typeface="Garamond" panose="02020404030301010803" pitchFamily="18" charset="0"/>
              </a:rPr>
              <a:t>from </a:t>
            </a:r>
            <a:r>
              <a:rPr lang="en-US" sz="1900" dirty="0" smtClean="0">
                <a:latin typeface="Garamond" panose="02020404030301010803" pitchFamily="18" charset="0"/>
              </a:rPr>
              <a:t>office;</a:t>
            </a:r>
          </a:p>
          <a:p>
            <a:pPr marL="800100" lvl="1" indent="-342900" algn="just">
              <a:lnSpc>
                <a:spcPct val="150000"/>
              </a:lnSpc>
              <a:buFont typeface="Courier New" panose="02070309020205020404" pitchFamily="49" charset="0"/>
              <a:buChar char="o"/>
            </a:pPr>
            <a:r>
              <a:rPr lang="en-US" sz="1900" dirty="0" smtClean="0">
                <a:latin typeface="Garamond" panose="02020404030301010803" pitchFamily="18" charset="0"/>
              </a:rPr>
              <a:t>Vacation </a:t>
            </a:r>
            <a:r>
              <a:rPr lang="en-US" sz="1900" dirty="0">
                <a:latin typeface="Garamond" panose="02020404030301010803" pitchFamily="18" charset="0"/>
              </a:rPr>
              <a:t>of official seat in any legislative house, as the case may </a:t>
            </a:r>
            <a:r>
              <a:rPr lang="en-US" sz="1900" dirty="0" smtClean="0">
                <a:latin typeface="Garamond" panose="02020404030301010803" pitchFamily="18" charset="0"/>
              </a:rPr>
              <a:t>be;</a:t>
            </a:r>
          </a:p>
          <a:p>
            <a:pPr marL="800100" lvl="1" indent="-342900" algn="just">
              <a:lnSpc>
                <a:spcPct val="150000"/>
              </a:lnSpc>
              <a:buFont typeface="Courier New" panose="02070309020205020404" pitchFamily="49" charset="0"/>
              <a:buChar char="o"/>
            </a:pPr>
            <a:r>
              <a:rPr lang="en-US" sz="1900" dirty="0" smtClean="0">
                <a:latin typeface="Garamond" panose="02020404030301010803" pitchFamily="18" charset="0"/>
              </a:rPr>
              <a:t>Imposition </a:t>
            </a:r>
            <a:r>
              <a:rPr lang="en-US" sz="1900" dirty="0">
                <a:latin typeface="Garamond" panose="02020404030301010803" pitchFamily="18" charset="0"/>
              </a:rPr>
              <a:t>of </a:t>
            </a:r>
            <a:r>
              <a:rPr lang="en-US" sz="1900" dirty="0" smtClean="0">
                <a:latin typeface="Garamond" panose="02020404030301010803" pitchFamily="18" charset="0"/>
              </a:rPr>
              <a:t>fine;</a:t>
            </a:r>
          </a:p>
          <a:p>
            <a:pPr marL="800100" lvl="1" indent="-342900" algn="just">
              <a:lnSpc>
                <a:spcPct val="150000"/>
              </a:lnSpc>
              <a:buFont typeface="Courier New" panose="02070309020205020404" pitchFamily="49" charset="0"/>
              <a:buChar char="o"/>
            </a:pPr>
            <a:r>
              <a:rPr lang="en-US" sz="1900" dirty="0" smtClean="0">
                <a:latin typeface="Garamond" panose="02020404030301010803" pitchFamily="18" charset="0"/>
              </a:rPr>
              <a:t>Disqualification </a:t>
            </a:r>
            <a:r>
              <a:rPr lang="en-US" sz="1900" dirty="0">
                <a:latin typeface="Garamond" panose="02020404030301010803" pitchFamily="18" charset="0"/>
              </a:rPr>
              <a:t>from membership of a legislative house and from </a:t>
            </a:r>
            <a:r>
              <a:rPr lang="en-US" sz="1900" dirty="0" smtClean="0">
                <a:latin typeface="Garamond" panose="02020404030301010803" pitchFamily="18" charset="0"/>
              </a:rPr>
              <a:t>holding </a:t>
            </a:r>
            <a:r>
              <a:rPr lang="en-US" sz="1900" dirty="0">
                <a:latin typeface="Garamond" panose="02020404030301010803" pitchFamily="18" charset="0"/>
              </a:rPr>
              <a:t>of any public office for a period not exceeding ten (10) years; </a:t>
            </a:r>
            <a:r>
              <a:rPr lang="en-US" sz="1900" dirty="0" smtClean="0">
                <a:latin typeface="Garamond" panose="02020404030301010803" pitchFamily="18" charset="0"/>
              </a:rPr>
              <a:t>and</a:t>
            </a:r>
          </a:p>
          <a:p>
            <a:pPr marL="800100" lvl="1" indent="-342900" algn="just">
              <a:lnSpc>
                <a:spcPct val="150000"/>
              </a:lnSpc>
              <a:buFont typeface="Courier New" panose="02070309020205020404" pitchFamily="49" charset="0"/>
              <a:buChar char="o"/>
            </a:pPr>
            <a:r>
              <a:rPr lang="en-US" sz="1900" dirty="0" smtClean="0">
                <a:latin typeface="Garamond" panose="02020404030301010803" pitchFamily="18" charset="0"/>
              </a:rPr>
              <a:t>Seizure </a:t>
            </a:r>
            <a:r>
              <a:rPr lang="en-US" sz="1900" dirty="0">
                <a:latin typeface="Garamond" panose="02020404030301010803" pitchFamily="18" charset="0"/>
              </a:rPr>
              <a:t>and forfeiture of the state of any property(</a:t>
            </a:r>
            <a:r>
              <a:rPr lang="en-US" sz="1900" dirty="0" err="1">
                <a:latin typeface="Garamond" panose="02020404030301010803" pitchFamily="18" charset="0"/>
              </a:rPr>
              <a:t>ies</a:t>
            </a:r>
            <a:r>
              <a:rPr lang="en-US" sz="1900" dirty="0">
                <a:latin typeface="Garamond" panose="02020404030301010803" pitchFamily="18" charset="0"/>
              </a:rPr>
              <a:t>) acquired in </a:t>
            </a:r>
            <a:r>
              <a:rPr lang="en-US" sz="1900" dirty="0" smtClean="0">
                <a:latin typeface="Garamond" panose="02020404030301010803" pitchFamily="18" charset="0"/>
              </a:rPr>
              <a:t>abuse </a:t>
            </a:r>
            <a:r>
              <a:rPr lang="en-US" sz="1900" dirty="0">
                <a:latin typeface="Garamond" panose="02020404030301010803" pitchFamily="18" charset="0"/>
              </a:rPr>
              <a:t>or corruption of office.</a:t>
            </a:r>
          </a:p>
          <a:p>
            <a:pPr marL="285750" indent="-285750" algn="just">
              <a:lnSpc>
                <a:spcPct val="150000"/>
              </a:lnSpc>
              <a:buFont typeface="Arial" panose="020B0604020202020204" pitchFamily="34" charset="0"/>
              <a:buChar char="•"/>
            </a:pPr>
            <a:endParaRPr lang="en-US" sz="1900" dirty="0">
              <a:latin typeface="Garamond" panose="02020404030301010803" pitchFamily="18" charset="0"/>
            </a:endParaRPr>
          </a:p>
        </p:txBody>
      </p:sp>
    </p:spTree>
    <p:extLst>
      <p:ext uri="{BB962C8B-B14F-4D97-AF65-F5344CB8AC3E}">
        <p14:creationId xmlns:p14="http://schemas.microsoft.com/office/powerpoint/2010/main" val="5623842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87200" cy="6858000"/>
          </a:xfrm>
          <a:prstGeom prst="rect">
            <a:avLst/>
          </a:prstGeom>
          <a:gradFill flip="none" rotWithShape="1">
            <a:gsLst>
              <a:gs pos="0">
                <a:schemeClr val="bg1">
                  <a:lumMod val="50000"/>
                </a:schemeClr>
              </a:gs>
              <a:gs pos="57000">
                <a:schemeClr val="tx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1887200" cy="6858000"/>
          </a:xfrm>
          <a:prstGeom prst="rect">
            <a:avLst/>
          </a:prstGeom>
          <a:solidFill>
            <a:srgbClr val="00206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93EE7E4-CAB7-6004-F9FF-F8C9A8FFA052}"/>
              </a:ext>
            </a:extLst>
          </p:cNvPr>
          <p:cNvSpPr txBox="1">
            <a:spLocks/>
          </p:cNvSpPr>
          <p:nvPr/>
        </p:nvSpPr>
        <p:spPr>
          <a:xfrm>
            <a:off x="580646" y="1306450"/>
            <a:ext cx="8675896" cy="3854195"/>
          </a:xfrm>
          <a:prstGeom prst="rect">
            <a:avLst/>
          </a:prstGeom>
        </p:spPr>
        <p:txBody>
          <a:bodyPr vert="horz" lIns="91440" tIns="45720" rIns="91440" bIns="45720" rtlCol="0" anchor="ctr">
            <a:noAutofit/>
          </a:bodyPr>
          <a:lstStyle>
            <a:lvl1pPr algn="l" defTabSz="891540" rtl="0" eaLnBrk="1" latinLnBrk="0" hangingPunct="1">
              <a:lnSpc>
                <a:spcPct val="90000"/>
              </a:lnSpc>
              <a:spcBef>
                <a:spcPct val="0"/>
              </a:spcBef>
              <a:buNone/>
              <a:defRPr sz="4290" kern="1200">
                <a:solidFill>
                  <a:schemeClr val="tx1"/>
                </a:solidFill>
                <a:latin typeface="+mj-lt"/>
                <a:ea typeface="+mj-ea"/>
                <a:cs typeface="+mj-cs"/>
              </a:defRPr>
            </a:lvl1pPr>
          </a:lstStyle>
          <a:p>
            <a:pPr>
              <a:lnSpc>
                <a:spcPct val="150000"/>
              </a:lnSpc>
            </a:pPr>
            <a:r>
              <a:rPr lang="en-US" sz="4800" b="1" dirty="0" smtClean="0">
                <a:solidFill>
                  <a:schemeClr val="bg1"/>
                </a:solidFill>
                <a:effectLst>
                  <a:outerShdw blurRad="38100" dist="38100" dir="2700000" algn="tl">
                    <a:srgbClr val="000000">
                      <a:alpha val="43137"/>
                    </a:srgbClr>
                  </a:outerShdw>
                </a:effectLst>
                <a:latin typeface="Garamond" panose="02020404030301010803" pitchFamily="18" charset="0"/>
              </a:rPr>
              <a:t>Loopholes in Due Process and Accountability Frameworks</a:t>
            </a:r>
            <a:endParaRPr lang="en-NG" sz="4800" b="1"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2230242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0070C0"/>
                </a:solidFill>
                <a:effectLst>
                  <a:outerShdw blurRad="38100" dist="38100" dir="2700000" algn="tl">
                    <a:srgbClr val="000000">
                      <a:alpha val="43137"/>
                    </a:srgbClr>
                  </a:outerShdw>
                </a:effectLst>
                <a:uLnTx/>
                <a:uFillTx/>
                <a:latin typeface="Garamond" panose="02020404030301010803" pitchFamily="18" charset="0"/>
                <a:ea typeface="+mn-ea"/>
                <a:cs typeface="+mn-cs"/>
              </a:rPr>
              <a:t>Loopholes in the Public Procurement Landscape</a:t>
            </a:r>
            <a:endPar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Garamond" panose="02020404030301010803" pitchFamily="18" charset="0"/>
              <a:ea typeface="+mn-ea"/>
              <a:cs typeface="+mn-cs"/>
            </a:endParaRPr>
          </a:p>
        </p:txBody>
      </p:sp>
      <p:cxnSp>
        <p:nvCxnSpPr>
          <p:cNvPr id="6" name="Straight Arrow Connector 5"/>
          <p:cNvCxnSpPr/>
          <p:nvPr/>
        </p:nvCxnSpPr>
        <p:spPr>
          <a:xfrm flipV="1">
            <a:off x="0" y="1122695"/>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stretch>
            <a:fillRect/>
          </a:stretch>
        </p:blipFill>
        <p:spPr>
          <a:xfrm>
            <a:off x="3000375" y="1391072"/>
            <a:ext cx="5886450" cy="4872568"/>
          </a:xfrm>
          <a:prstGeom prst="rect">
            <a:avLst/>
          </a:prstGeom>
        </p:spPr>
      </p:pic>
    </p:spTree>
    <p:extLst>
      <p:ext uri="{BB962C8B-B14F-4D97-AF65-F5344CB8AC3E}">
        <p14:creationId xmlns:p14="http://schemas.microsoft.com/office/powerpoint/2010/main" val="2697855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87200" cy="6858000"/>
          </a:xfrm>
          <a:prstGeom prst="rect">
            <a:avLst/>
          </a:prstGeom>
          <a:gradFill flip="none" rotWithShape="1">
            <a:gsLst>
              <a:gs pos="0">
                <a:schemeClr val="bg1">
                  <a:lumMod val="50000"/>
                </a:schemeClr>
              </a:gs>
              <a:gs pos="57000">
                <a:schemeClr val="tx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1887200" cy="6858000"/>
          </a:xfrm>
          <a:prstGeom prst="rect">
            <a:avLst/>
          </a:prstGeom>
          <a:solidFill>
            <a:srgbClr val="00206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93EE7E4-CAB7-6004-F9FF-F8C9A8FFA052}"/>
              </a:ext>
            </a:extLst>
          </p:cNvPr>
          <p:cNvSpPr txBox="1">
            <a:spLocks/>
          </p:cNvSpPr>
          <p:nvPr/>
        </p:nvSpPr>
        <p:spPr>
          <a:xfrm>
            <a:off x="580646" y="1306450"/>
            <a:ext cx="8675896" cy="3854195"/>
          </a:xfrm>
          <a:prstGeom prst="rect">
            <a:avLst/>
          </a:prstGeom>
        </p:spPr>
        <p:txBody>
          <a:bodyPr vert="horz" lIns="91440" tIns="45720" rIns="91440" bIns="45720" rtlCol="0" anchor="ctr">
            <a:noAutofit/>
          </a:bodyPr>
          <a:lstStyle>
            <a:lvl1pPr algn="l" defTabSz="891540" rtl="0" eaLnBrk="1" latinLnBrk="0" hangingPunct="1">
              <a:lnSpc>
                <a:spcPct val="90000"/>
              </a:lnSpc>
              <a:spcBef>
                <a:spcPct val="0"/>
              </a:spcBef>
              <a:buNone/>
              <a:defRPr sz="4290" kern="1200">
                <a:solidFill>
                  <a:schemeClr val="tx1"/>
                </a:solidFill>
                <a:latin typeface="+mj-lt"/>
                <a:ea typeface="+mj-ea"/>
                <a:cs typeface="+mj-cs"/>
              </a:defRPr>
            </a:lvl1pPr>
          </a:lstStyle>
          <a:p>
            <a:pPr>
              <a:lnSpc>
                <a:spcPct val="150000"/>
              </a:lnSpc>
            </a:pPr>
            <a:r>
              <a:rPr lang="en-US" sz="4800" b="1" dirty="0">
                <a:solidFill>
                  <a:schemeClr val="bg1"/>
                </a:solidFill>
                <a:effectLst>
                  <a:outerShdw blurRad="38100" dist="38100" dir="2700000" algn="tl">
                    <a:srgbClr val="000000">
                      <a:alpha val="43137"/>
                    </a:srgbClr>
                  </a:outerShdw>
                </a:effectLst>
                <a:latin typeface="Garamond" panose="02020404030301010803" pitchFamily="18" charset="0"/>
              </a:rPr>
              <a:t>MEMBERSHIP OVERLAPS: NCP/BPP CASE</a:t>
            </a:r>
            <a:endParaRPr lang="en-NG" sz="4800" b="1"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069934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461665"/>
          </a:xfrm>
          <a:prstGeom prst="rect">
            <a:avLst/>
          </a:prstGeom>
          <a:noFill/>
        </p:spPr>
        <p:txBody>
          <a:bodyPr wrap="square" rtlCol="0">
            <a:spAutoFit/>
          </a:bodyPr>
          <a:lstStyle/>
          <a:p>
            <a:pPr algn="ctr"/>
            <a:r>
              <a:rPr lang="en-US" sz="2400" b="1" dirty="0">
                <a:solidFill>
                  <a:srgbClr val="0070C0"/>
                </a:solidFill>
                <a:effectLst>
                  <a:outerShdw blurRad="38100" dist="38100" dir="2700000" algn="tl">
                    <a:srgbClr val="000000">
                      <a:alpha val="43137"/>
                    </a:srgbClr>
                  </a:outerShdw>
                </a:effectLst>
                <a:latin typeface="Garamond" panose="02020404030301010803" pitchFamily="18" charset="0"/>
              </a:rPr>
              <a:t>NATIONAL COUNCIL ON PUBLIC PROCUREMENT</a:t>
            </a: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4586256"/>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1400" dirty="0">
                <a:latin typeface="Garamond" panose="02020404030301010803" pitchFamily="18" charset="0"/>
              </a:rPr>
              <a:t>The Council consists </a:t>
            </a:r>
            <a:r>
              <a:rPr lang="en-US" sz="1400" dirty="0" smtClean="0">
                <a:latin typeface="Garamond" panose="02020404030301010803" pitchFamily="18" charset="0"/>
              </a:rPr>
              <a:t>of:</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Minister </a:t>
            </a:r>
            <a:r>
              <a:rPr lang="en-US" sz="1400" dirty="0">
                <a:latin typeface="Garamond" panose="02020404030301010803" pitchFamily="18" charset="0"/>
              </a:rPr>
              <a:t>of Finance as </a:t>
            </a:r>
            <a:r>
              <a:rPr lang="en-US" sz="1400" dirty="0" smtClean="0">
                <a:latin typeface="Garamond" panose="02020404030301010803" pitchFamily="18" charset="0"/>
              </a:rPr>
              <a:t>Chairman;</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Attorney-General </a:t>
            </a:r>
            <a:r>
              <a:rPr lang="en-US" sz="1400" dirty="0">
                <a:latin typeface="Garamond" panose="02020404030301010803" pitchFamily="18" charset="0"/>
              </a:rPr>
              <a:t>and Minister of Justice of the </a:t>
            </a:r>
            <a:r>
              <a:rPr lang="en-US" sz="1400" dirty="0" smtClean="0">
                <a:latin typeface="Garamond" panose="02020404030301010803" pitchFamily="18" charset="0"/>
              </a:rPr>
              <a:t>Federation;</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Secretary </a:t>
            </a:r>
            <a:r>
              <a:rPr lang="en-US" sz="1400" dirty="0">
                <a:latin typeface="Garamond" panose="02020404030301010803" pitchFamily="18" charset="0"/>
              </a:rPr>
              <a:t>to the Government of the </a:t>
            </a:r>
            <a:r>
              <a:rPr lang="en-US" sz="1400" dirty="0" smtClean="0">
                <a:latin typeface="Garamond" panose="02020404030301010803" pitchFamily="18" charset="0"/>
              </a:rPr>
              <a:t>Federation;</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Head </a:t>
            </a:r>
            <a:r>
              <a:rPr lang="en-US" sz="1400" dirty="0">
                <a:latin typeface="Garamond" panose="02020404030301010803" pitchFamily="18" charset="0"/>
              </a:rPr>
              <a:t>of Service of the </a:t>
            </a:r>
            <a:r>
              <a:rPr lang="en-US" sz="1400" dirty="0" smtClean="0">
                <a:latin typeface="Garamond" panose="02020404030301010803" pitchFamily="18" charset="0"/>
              </a:rPr>
              <a:t>Federation;</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Economic </a:t>
            </a:r>
            <a:r>
              <a:rPr lang="en-US" sz="1400" dirty="0">
                <a:latin typeface="Garamond" panose="02020404030301010803" pitchFamily="18" charset="0"/>
              </a:rPr>
              <a:t>Adviser to the </a:t>
            </a:r>
            <a:r>
              <a:rPr lang="en-US" sz="1400" dirty="0" smtClean="0">
                <a:latin typeface="Garamond" panose="02020404030301010803" pitchFamily="18" charset="0"/>
              </a:rPr>
              <a:t>President;</a:t>
            </a:r>
          </a:p>
          <a:p>
            <a:pPr marL="800100" lvl="1" indent="-342900" algn="just">
              <a:lnSpc>
                <a:spcPct val="150000"/>
              </a:lnSpc>
              <a:buFont typeface="Wingdings" panose="05000000000000000000" pitchFamily="2" charset="2"/>
              <a:buChar char="q"/>
            </a:pPr>
            <a:r>
              <a:rPr lang="en-US" sz="1400" dirty="0">
                <a:latin typeface="Garamond" panose="02020404030301010803" pitchFamily="18" charset="0"/>
              </a:rPr>
              <a:t>the Director-General of the Bureau who shall be the Secretary of the Council</a:t>
            </a:r>
            <a:r>
              <a:rPr lang="en-US" sz="1400" dirty="0" smtClean="0">
                <a:latin typeface="Garamond" panose="02020404030301010803" pitchFamily="18" charset="0"/>
              </a:rPr>
              <a:t>.</a:t>
            </a:r>
          </a:p>
          <a:p>
            <a:pPr marL="800100" lvl="1" indent="-342900" algn="just">
              <a:lnSpc>
                <a:spcPct val="150000"/>
              </a:lnSpc>
              <a:buFont typeface="Wingdings" panose="05000000000000000000" pitchFamily="2" charset="2"/>
              <a:buChar char="q"/>
            </a:pPr>
            <a:r>
              <a:rPr lang="en-US" sz="1400" dirty="0" smtClean="0">
                <a:latin typeface="Garamond" panose="02020404030301010803" pitchFamily="18" charset="0"/>
              </a:rPr>
              <a:t>Six </a:t>
            </a:r>
            <a:r>
              <a:rPr lang="en-US" sz="1400" dirty="0">
                <a:latin typeface="Garamond" panose="02020404030301010803" pitchFamily="18" charset="0"/>
              </a:rPr>
              <a:t>part-time members to </a:t>
            </a:r>
            <a:r>
              <a:rPr lang="en-US" sz="1400" dirty="0" smtClean="0">
                <a:latin typeface="Garamond" panose="02020404030301010803" pitchFamily="18" charset="0"/>
              </a:rPr>
              <a:t>represent;</a:t>
            </a: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Nigeria </a:t>
            </a:r>
            <a:r>
              <a:rPr lang="en-US" sz="1400" dirty="0">
                <a:latin typeface="Garamond" panose="02020404030301010803" pitchFamily="18" charset="0"/>
              </a:rPr>
              <a:t>Institute of Purchasing and Supply Management; </a:t>
            </a:r>
            <a:endParaRPr lang="en-US" sz="1400" dirty="0" smtClean="0">
              <a:latin typeface="Garamond" panose="02020404030301010803" pitchFamily="18" charset="0"/>
            </a:endParaRP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Nigeria </a:t>
            </a:r>
            <a:r>
              <a:rPr lang="en-US" sz="1400" dirty="0">
                <a:latin typeface="Garamond" panose="02020404030301010803" pitchFamily="18" charset="0"/>
              </a:rPr>
              <a:t>Bar Association</a:t>
            </a:r>
            <a:r>
              <a:rPr lang="en-US" sz="1400" dirty="0" smtClean="0">
                <a:latin typeface="Garamond" panose="02020404030301010803" pitchFamily="18" charset="0"/>
              </a:rPr>
              <a:t>; </a:t>
            </a: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Nigeria </a:t>
            </a:r>
            <a:r>
              <a:rPr lang="en-US" sz="1400" dirty="0">
                <a:latin typeface="Garamond" panose="02020404030301010803" pitchFamily="18" charset="0"/>
              </a:rPr>
              <a:t>Association of Chambers of Commerce, Industry, Mines and </a:t>
            </a:r>
            <a:r>
              <a:rPr lang="en-US" sz="1400" dirty="0" smtClean="0">
                <a:latin typeface="Garamond" panose="02020404030301010803" pitchFamily="18" charset="0"/>
              </a:rPr>
              <a:t>Agriculture;</a:t>
            </a: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Nigeria </a:t>
            </a:r>
            <a:r>
              <a:rPr lang="en-US" sz="1400" dirty="0">
                <a:latin typeface="Garamond" panose="02020404030301010803" pitchFamily="18" charset="0"/>
              </a:rPr>
              <a:t>Society of </a:t>
            </a:r>
            <a:r>
              <a:rPr lang="en-US" sz="1400" dirty="0" smtClean="0">
                <a:latin typeface="Garamond" panose="02020404030301010803" pitchFamily="18" charset="0"/>
              </a:rPr>
              <a:t>Engineers</a:t>
            </a: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Civil </a:t>
            </a:r>
            <a:r>
              <a:rPr lang="en-US" sz="1400" dirty="0">
                <a:latin typeface="Garamond" panose="02020404030301010803" pitchFamily="18" charset="0"/>
              </a:rPr>
              <a:t>Society; </a:t>
            </a:r>
            <a:endParaRPr lang="en-US" sz="1400" dirty="0" smtClean="0">
              <a:latin typeface="Garamond" panose="02020404030301010803" pitchFamily="18" charset="0"/>
            </a:endParaRPr>
          </a:p>
          <a:p>
            <a:pPr marL="1257300" lvl="2" indent="-342900" algn="just">
              <a:lnSpc>
                <a:spcPct val="150000"/>
              </a:lnSpc>
              <a:buFont typeface="Wingdings" panose="05000000000000000000" pitchFamily="2" charset="2"/>
              <a:buChar char="v"/>
            </a:pPr>
            <a:r>
              <a:rPr lang="en-US" sz="1400" dirty="0" smtClean="0">
                <a:latin typeface="Garamond" panose="02020404030301010803" pitchFamily="18" charset="0"/>
              </a:rPr>
              <a:t>the Media</a:t>
            </a:r>
            <a:endParaRPr lang="en-US" sz="1400" dirty="0">
              <a:latin typeface="Garamond" panose="02020404030301010803" pitchFamily="18" charset="0"/>
            </a:endParaRPr>
          </a:p>
        </p:txBody>
      </p:sp>
    </p:spTree>
    <p:extLst>
      <p:ext uri="{BB962C8B-B14F-4D97-AF65-F5344CB8AC3E}">
        <p14:creationId xmlns:p14="http://schemas.microsoft.com/office/powerpoint/2010/main" val="2907394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9402" y="1469673"/>
            <a:ext cx="10252710" cy="4748247"/>
          </a:xfrm>
        </p:spPr>
        <p:txBody>
          <a:bodyPr>
            <a:noAutofit/>
          </a:bodyPr>
          <a:lstStyle/>
          <a:p>
            <a:pPr algn="just">
              <a:lnSpc>
                <a:spcPct val="160000"/>
              </a:lnSpc>
              <a:buFont typeface="Wingdings" panose="05000000000000000000" pitchFamily="2" charset="2"/>
              <a:buChar char="Ø"/>
            </a:pPr>
            <a:r>
              <a:rPr lang="en-US" sz="2800" dirty="0">
                <a:latin typeface="Garamond" panose="02020404030301010803" pitchFamily="18" charset="0"/>
              </a:rPr>
              <a:t>Public procurement refers to the purchase by governments and state-owned enterprises of goods, services and </a:t>
            </a:r>
            <a:r>
              <a:rPr lang="en-US" sz="2800" dirty="0" smtClean="0">
                <a:latin typeface="Garamond" panose="02020404030301010803" pitchFamily="18" charset="0"/>
              </a:rPr>
              <a:t>works</a:t>
            </a:r>
            <a:r>
              <a:rPr lang="en-US" sz="2800" dirty="0">
                <a:latin typeface="Garamond" panose="02020404030301010803" pitchFamily="18" charset="0"/>
              </a:rPr>
              <a:t> </a:t>
            </a:r>
            <a:r>
              <a:rPr lang="en-US" sz="2800" dirty="0" smtClean="0">
                <a:latin typeface="Garamond" panose="02020404030301010803" pitchFamily="18" charset="0"/>
              </a:rPr>
              <a:t>– OECD.</a:t>
            </a:r>
          </a:p>
          <a:p>
            <a:pPr algn="just">
              <a:lnSpc>
                <a:spcPct val="160000"/>
              </a:lnSpc>
              <a:buFont typeface="Wingdings" panose="05000000000000000000" pitchFamily="2" charset="2"/>
              <a:buChar char="Ø"/>
            </a:pPr>
            <a:r>
              <a:rPr lang="en-US" sz="2800" dirty="0" smtClean="0">
                <a:latin typeface="Garamond" panose="02020404030301010803" pitchFamily="18" charset="0"/>
              </a:rPr>
              <a:t>A person </a:t>
            </a:r>
            <a:r>
              <a:rPr lang="en-US" sz="2800" dirty="0">
                <a:latin typeface="Garamond" panose="02020404030301010803" pitchFamily="18" charset="0"/>
              </a:rPr>
              <a:t>has unexplained wealth if the value of their wealth is greater than the value of their lawfully acquired </a:t>
            </a:r>
            <a:r>
              <a:rPr lang="en-US" sz="2800" dirty="0" smtClean="0">
                <a:latin typeface="Garamond" panose="02020404030301010803" pitchFamily="18" charset="0"/>
              </a:rPr>
              <a:t>wealth – Australian Criminal Property Confiscation Act (CPCA) 2000, s 144(1).</a:t>
            </a:r>
          </a:p>
          <a:p>
            <a:pPr>
              <a:lnSpc>
                <a:spcPct val="160000"/>
              </a:lnSpc>
              <a:buFont typeface="Wingdings" panose="05000000000000000000" pitchFamily="2" charset="2"/>
              <a:buChar char="Ø"/>
            </a:pPr>
            <a:endParaRPr lang="en-US" sz="2800" dirty="0">
              <a:latin typeface="Garamond" panose="02020404030301010803" pitchFamily="18" charset="0"/>
            </a:endParaRPr>
          </a:p>
        </p:txBody>
      </p:sp>
      <p:sp>
        <p:nvSpPr>
          <p:cNvPr id="5" name="TextBox 4"/>
          <p:cNvSpPr txBox="1"/>
          <p:nvPr/>
        </p:nvSpPr>
        <p:spPr>
          <a:xfrm>
            <a:off x="1056132" y="281415"/>
            <a:ext cx="9875521" cy="1050288"/>
          </a:xfrm>
          <a:prstGeom prst="rect">
            <a:avLst/>
          </a:prstGeom>
          <a:noFill/>
        </p:spPr>
        <p:txBody>
          <a:bodyPr wrap="square" rtlCol="0">
            <a:spAutoFit/>
          </a:bodyPr>
          <a:lstStyle/>
          <a:p>
            <a:r>
              <a:rPr lang="en-US" sz="3120" b="1" dirty="0">
                <a:solidFill>
                  <a:srgbClr val="0070C0"/>
                </a:solidFill>
                <a:effectLst>
                  <a:outerShdw blurRad="38100" dist="38100" dir="2700000" algn="tl">
                    <a:srgbClr val="000000">
                      <a:alpha val="43137"/>
                    </a:srgbClr>
                  </a:outerShdw>
                </a:effectLst>
                <a:latin typeface="Garamond" panose="02020404030301010803" pitchFamily="18" charset="0"/>
              </a:rPr>
              <a:t>Definition of Terms: Public Procurement, Unexplained Wealth  </a:t>
            </a:r>
            <a:r>
              <a:rPr lang="en-US" sz="3120" b="1" dirty="0" smtClean="0">
                <a:solidFill>
                  <a:srgbClr val="0070C0"/>
                </a:solidFill>
                <a:effectLst>
                  <a:outerShdw blurRad="38100" dist="38100" dir="2700000" algn="tl">
                    <a:srgbClr val="000000">
                      <a:alpha val="43137"/>
                    </a:srgbClr>
                  </a:outerShdw>
                </a:effectLst>
                <a:latin typeface="Garamond" panose="02020404030301010803" pitchFamily="18" charset="0"/>
              </a:rPr>
              <a:t>1/2</a:t>
            </a:r>
            <a:endParaRPr lang="en-US" sz="312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73653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461665"/>
          </a:xfrm>
          <a:prstGeom prst="rect">
            <a:avLst/>
          </a:prstGeom>
          <a:noFill/>
        </p:spPr>
        <p:txBody>
          <a:bodyPr wrap="square" rtlCol="0">
            <a:spAutoFit/>
          </a:bodyPr>
          <a:lstStyle/>
          <a:p>
            <a:pPr algn="ctr"/>
            <a:r>
              <a:rPr lang="en-US" sz="2400" b="1" dirty="0" smtClean="0">
                <a:solidFill>
                  <a:srgbClr val="0070C0"/>
                </a:solidFill>
                <a:effectLst>
                  <a:outerShdw blurRad="38100" dist="38100" dir="2700000" algn="tl">
                    <a:srgbClr val="000000">
                      <a:alpha val="43137"/>
                    </a:srgbClr>
                  </a:outerShdw>
                </a:effectLst>
                <a:latin typeface="Garamond" panose="02020404030301010803" pitchFamily="18" charset="0"/>
              </a:rPr>
              <a:t>FEDERAL EXECUTIVE COUNCIL</a:t>
            </a:r>
            <a:endParaRPr lang="en-US" sz="24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1938992"/>
          </a:xfrm>
          <a:prstGeom prst="rect">
            <a:avLst/>
          </a:prstGeom>
          <a:solidFill>
            <a:schemeClr val="bg1">
              <a:lumMod val="95000"/>
            </a:schemeClr>
          </a:solidFill>
        </p:spPr>
        <p:txBody>
          <a:bodyPr wrap="square">
            <a:spAutoFit/>
          </a:bodyPr>
          <a:lstStyle/>
          <a:p>
            <a:pPr marL="342900" indent="-342900" algn="just">
              <a:buFont typeface="Arial" panose="020B0604020202020204" pitchFamily="34" charset="0"/>
              <a:buChar char="•"/>
            </a:pPr>
            <a:r>
              <a:rPr lang="en-US" sz="2000" dirty="0">
                <a:latin typeface="Garamond" panose="02020404030301010803" pitchFamily="18" charset="0"/>
              </a:rPr>
              <a:t>The National Council on Public Procurement has not been set up as required under the Public Procurement Act</a:t>
            </a:r>
            <a:r>
              <a:rPr lang="en-US" sz="2000" dirty="0" smtClean="0">
                <a:latin typeface="Garamond" panose="02020404030301010803" pitchFamily="18" charset="0"/>
              </a:rPr>
              <a:t>.</a:t>
            </a:r>
          </a:p>
          <a:p>
            <a:pPr algn="just"/>
            <a:endParaRPr lang="en-US" sz="2000" dirty="0">
              <a:latin typeface="Garamond" panose="02020404030301010803" pitchFamily="18" charset="0"/>
            </a:endParaRPr>
          </a:p>
          <a:p>
            <a:pPr marL="342900" indent="-342900" algn="just">
              <a:buFont typeface="Arial" panose="020B0604020202020204" pitchFamily="34" charset="0"/>
              <a:buChar char="•"/>
            </a:pPr>
            <a:r>
              <a:rPr lang="en-US" sz="2000" dirty="0">
                <a:latin typeface="Garamond" panose="02020404030301010803" pitchFamily="18" charset="0"/>
              </a:rPr>
              <a:t>The Federal Executive Council performs the job of the National Council on Public Procurement which creates an even more dangerous overlap than would have been if the National Council on </a:t>
            </a:r>
            <a:r>
              <a:rPr lang="en-US" sz="2000" dirty="0" err="1">
                <a:latin typeface="Garamond" panose="02020404030301010803" pitchFamily="18" charset="0"/>
              </a:rPr>
              <a:t>Privatisation</a:t>
            </a:r>
            <a:r>
              <a:rPr lang="en-US" sz="2000" dirty="0">
                <a:latin typeface="Garamond" panose="02020404030301010803" pitchFamily="18" charset="0"/>
              </a:rPr>
              <a:t> was in </a:t>
            </a:r>
            <a:r>
              <a:rPr lang="en-US" sz="2000">
                <a:latin typeface="Garamond" panose="02020404030301010803" pitchFamily="18" charset="0"/>
              </a:rPr>
              <a:t>place</a:t>
            </a:r>
            <a:r>
              <a:rPr lang="en-US" sz="2000" smtClean="0">
                <a:latin typeface="Garamond" panose="02020404030301010803" pitchFamily="18" charset="0"/>
              </a:rPr>
              <a:t>.</a:t>
            </a:r>
            <a:endParaRPr lang="en-US" sz="2000" dirty="0">
              <a:latin typeface="Garamond" panose="02020404030301010803" pitchFamily="18" charset="0"/>
            </a:endParaRPr>
          </a:p>
        </p:txBody>
      </p:sp>
    </p:spTree>
    <p:extLst>
      <p:ext uri="{BB962C8B-B14F-4D97-AF65-F5344CB8AC3E}">
        <p14:creationId xmlns:p14="http://schemas.microsoft.com/office/powerpoint/2010/main" val="24659234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461665"/>
          </a:xfrm>
          <a:prstGeom prst="rect">
            <a:avLst/>
          </a:prstGeom>
          <a:noFill/>
        </p:spPr>
        <p:txBody>
          <a:bodyPr wrap="square" rtlCol="0">
            <a:spAutoFit/>
          </a:bodyPr>
          <a:lstStyle/>
          <a:p>
            <a:pPr algn="ctr"/>
            <a:r>
              <a:rPr lang="en-US" sz="2400" b="1" dirty="0">
                <a:solidFill>
                  <a:srgbClr val="0070C0"/>
                </a:solidFill>
                <a:effectLst>
                  <a:outerShdw blurRad="38100" dist="38100" dir="2700000" algn="tl">
                    <a:srgbClr val="000000">
                      <a:alpha val="43137"/>
                    </a:srgbClr>
                  </a:outerShdw>
                </a:effectLst>
                <a:latin typeface="Garamond" panose="02020404030301010803" pitchFamily="18" charset="0"/>
              </a:rPr>
              <a:t>BUREAU OF PUBLIC PROCUREMENT</a:t>
            </a: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701228"/>
            <a:ext cx="10663310" cy="4436920"/>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1900" dirty="0">
                <a:latin typeface="Garamond" panose="02020404030301010803" pitchFamily="18" charset="0"/>
              </a:rPr>
              <a:t>Director-General who shall be appointed by the President, on the recommendation of the Council after competitive selections – s 7(1) PPA.</a:t>
            </a:r>
          </a:p>
          <a:p>
            <a:pPr marL="285750" indent="-285750" algn="just">
              <a:lnSpc>
                <a:spcPct val="150000"/>
              </a:lnSpc>
              <a:buFont typeface="Arial" panose="020B0604020202020204" pitchFamily="34" charset="0"/>
              <a:buChar char="•"/>
            </a:pPr>
            <a:r>
              <a:rPr lang="en-US" sz="1900" dirty="0">
                <a:latin typeface="Garamond" panose="02020404030301010803" pitchFamily="18" charset="0"/>
              </a:rPr>
              <a:t>The Council shall appoint the principal officers for the Bureau after competitive selection process – s 8(1) PPA.</a:t>
            </a:r>
          </a:p>
          <a:p>
            <a:pPr marL="285750" indent="-285750" algn="just">
              <a:lnSpc>
                <a:spcPct val="150000"/>
              </a:lnSpc>
              <a:buFont typeface="Arial" panose="020B0604020202020204" pitchFamily="34" charset="0"/>
              <a:buChar char="•"/>
            </a:pPr>
            <a:r>
              <a:rPr lang="en-US" sz="1900" dirty="0">
                <a:latin typeface="Garamond" panose="02020404030301010803" pitchFamily="18" charset="0"/>
              </a:rPr>
              <a:t>The Council may appoint such officers and other employees as may, from time to time, deem necessary for the purposes of the Bureau – s 9(1).</a:t>
            </a:r>
          </a:p>
          <a:p>
            <a:pPr marL="285750" indent="-285750" algn="just">
              <a:lnSpc>
                <a:spcPct val="150000"/>
              </a:lnSpc>
              <a:buFont typeface="Arial" panose="020B0604020202020204" pitchFamily="34" charset="0"/>
              <a:buChar char="•"/>
            </a:pPr>
            <a:r>
              <a:rPr lang="en-US" sz="1900" dirty="0">
                <a:latin typeface="Garamond" panose="02020404030301010803" pitchFamily="18" charset="0"/>
              </a:rPr>
              <a:t>Without prejudice to the generality of sub-section of this Section, the Council shall have power to appoint either on transfer or on secondment from any public service in the Federation, such number of employees as may, be required to assist the Bureau in the discharge of any of its functions under the Act and persons so employed, shall be remunerated (including allowances) as the Council may consider appropriate – s 9(3) PPA.</a:t>
            </a:r>
          </a:p>
        </p:txBody>
      </p:sp>
    </p:spTree>
    <p:extLst>
      <p:ext uri="{BB962C8B-B14F-4D97-AF65-F5344CB8AC3E}">
        <p14:creationId xmlns:p14="http://schemas.microsoft.com/office/powerpoint/2010/main" val="19978891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7453" y="520328"/>
            <a:ext cx="10663310" cy="461665"/>
          </a:xfrm>
          <a:prstGeom prst="rect">
            <a:avLst/>
          </a:prstGeom>
          <a:noFill/>
        </p:spPr>
        <p:txBody>
          <a:bodyPr wrap="square" rtlCol="0">
            <a:spAutoFit/>
          </a:bodyPr>
          <a:lstStyle/>
          <a:p>
            <a:pPr algn="ctr"/>
            <a:r>
              <a:rPr lang="en-US" sz="2400" b="1" dirty="0" smtClean="0">
                <a:solidFill>
                  <a:srgbClr val="0070C0"/>
                </a:solidFill>
                <a:effectLst>
                  <a:outerShdw blurRad="38100" dist="38100" dir="2700000" algn="tl">
                    <a:srgbClr val="000000">
                      <a:alpha val="43137"/>
                    </a:srgbClr>
                  </a:outerShdw>
                </a:effectLst>
                <a:latin typeface="Garamond" panose="02020404030301010803" pitchFamily="18" charset="0"/>
              </a:rPr>
              <a:t>Proposed Reform</a:t>
            </a:r>
            <a:endParaRPr lang="en-US" sz="24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17453" y="1681414"/>
            <a:ext cx="10663310" cy="4524315"/>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3200" dirty="0">
                <a:latin typeface="Garamond" panose="02020404030301010803" pitchFamily="18" charset="0"/>
              </a:rPr>
              <a:t>Restructuring to create truly independent regulatory bodies</a:t>
            </a:r>
          </a:p>
          <a:p>
            <a:pPr marL="285750" indent="-285750" algn="just">
              <a:lnSpc>
                <a:spcPct val="150000"/>
              </a:lnSpc>
              <a:buFont typeface="Arial" panose="020B0604020202020204" pitchFamily="34" charset="0"/>
              <a:buChar char="•"/>
            </a:pPr>
            <a:r>
              <a:rPr lang="en-US" sz="3200" dirty="0">
                <a:latin typeface="Garamond" panose="02020404030301010803" pitchFamily="18" charset="0"/>
              </a:rPr>
              <a:t>Restructuring to create truly independent anti-corruption bodies</a:t>
            </a:r>
            <a:r>
              <a:rPr lang="en-US" sz="3200" dirty="0" smtClean="0">
                <a:latin typeface="Garamond" panose="02020404030301010803" pitchFamily="18" charset="0"/>
              </a:rPr>
              <a:t>.</a:t>
            </a:r>
          </a:p>
          <a:p>
            <a:pPr marL="285750" indent="-285750" algn="just">
              <a:lnSpc>
                <a:spcPct val="150000"/>
              </a:lnSpc>
              <a:buFont typeface="Arial" panose="020B0604020202020204" pitchFamily="34" charset="0"/>
              <a:buChar char="•"/>
            </a:pPr>
            <a:r>
              <a:rPr lang="en-US" sz="3200" dirty="0">
                <a:latin typeface="Garamond" panose="02020404030301010803" pitchFamily="18" charset="0"/>
              </a:rPr>
              <a:t>Implementation of open contracting and open contracting data standards</a:t>
            </a:r>
            <a:r>
              <a:rPr lang="en-US" sz="3200" dirty="0" smtClean="0">
                <a:latin typeface="Garamond" panose="02020404030301010803" pitchFamily="18" charset="0"/>
              </a:rPr>
              <a:t>.</a:t>
            </a:r>
            <a:endParaRPr lang="en-US" sz="3200" dirty="0">
              <a:latin typeface="Garamond" panose="02020404030301010803" pitchFamily="18" charset="0"/>
            </a:endParaRPr>
          </a:p>
          <a:p>
            <a:pPr marL="285750" indent="-285750" algn="just">
              <a:lnSpc>
                <a:spcPct val="150000"/>
              </a:lnSpc>
              <a:buFont typeface="Arial" panose="020B0604020202020204" pitchFamily="34" charset="0"/>
              <a:buChar char="•"/>
            </a:pPr>
            <a:r>
              <a:rPr lang="en-US" sz="3200" dirty="0" smtClean="0">
                <a:latin typeface="Garamond" panose="02020404030301010803" pitchFamily="18" charset="0"/>
              </a:rPr>
              <a:t>Implementation </a:t>
            </a:r>
            <a:r>
              <a:rPr lang="en-US" sz="3200" dirty="0">
                <a:latin typeface="Garamond" panose="02020404030301010803" pitchFamily="18" charset="0"/>
              </a:rPr>
              <a:t>of the unexplained wealth order</a:t>
            </a:r>
            <a:r>
              <a:rPr lang="en-US" sz="3200" dirty="0" smtClean="0">
                <a:latin typeface="Garamond" panose="02020404030301010803" pitchFamily="18" charset="0"/>
              </a:rPr>
              <a:t>.</a:t>
            </a:r>
            <a:endParaRPr lang="en-US" sz="3200" dirty="0">
              <a:latin typeface="Garamond" panose="02020404030301010803" pitchFamily="18" charset="0"/>
            </a:endParaRPr>
          </a:p>
        </p:txBody>
      </p:sp>
    </p:spTree>
    <p:extLst>
      <p:ext uri="{BB962C8B-B14F-4D97-AF65-F5344CB8AC3E}">
        <p14:creationId xmlns:p14="http://schemas.microsoft.com/office/powerpoint/2010/main" val="3323714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9402" y="1469673"/>
            <a:ext cx="10252710" cy="4748247"/>
          </a:xfrm>
        </p:spPr>
        <p:txBody>
          <a:bodyPr>
            <a:noAutofit/>
          </a:bodyPr>
          <a:lstStyle/>
          <a:p>
            <a:pPr algn="just">
              <a:lnSpc>
                <a:spcPct val="160000"/>
              </a:lnSpc>
              <a:buFont typeface="Wingdings" panose="05000000000000000000" pitchFamily="2" charset="2"/>
              <a:buChar char="Ø"/>
            </a:pPr>
            <a:r>
              <a:rPr lang="en-US" sz="2400" dirty="0">
                <a:latin typeface="Garamond" panose="02020404030301010803" pitchFamily="18" charset="0"/>
              </a:rPr>
              <a:t>The value of a </a:t>
            </a:r>
            <a:r>
              <a:rPr lang="en-US" sz="2400" b="1" dirty="0">
                <a:latin typeface="Garamond" panose="02020404030301010803" pitchFamily="18" charset="0"/>
              </a:rPr>
              <a:t>person’s wealth</a:t>
            </a:r>
            <a:r>
              <a:rPr lang="en-US" sz="2400" dirty="0">
                <a:latin typeface="Garamond" panose="02020404030301010803" pitchFamily="18" charset="0"/>
              </a:rPr>
              <a:t> is the amount equal to the sum of the values of all the items of property, and all the services, advantages and benefits, that together constitute the person’s wealth – CPC Act s 144(2).</a:t>
            </a:r>
          </a:p>
          <a:p>
            <a:pPr algn="just">
              <a:lnSpc>
                <a:spcPct val="160000"/>
              </a:lnSpc>
              <a:buFont typeface="Wingdings" panose="05000000000000000000" pitchFamily="2" charset="2"/>
              <a:buChar char="Ø"/>
            </a:pPr>
            <a:r>
              <a:rPr lang="en-US" sz="2400" dirty="0">
                <a:latin typeface="Garamond" panose="02020404030301010803" pitchFamily="18" charset="0"/>
              </a:rPr>
              <a:t>The value of the </a:t>
            </a:r>
            <a:r>
              <a:rPr lang="en-US" sz="2400" b="1" dirty="0">
                <a:latin typeface="Garamond" panose="02020404030301010803" pitchFamily="18" charset="0"/>
              </a:rPr>
              <a:t>person’s lawfully acquired wealth</a:t>
            </a:r>
            <a:r>
              <a:rPr lang="en-US" sz="2400" dirty="0">
                <a:latin typeface="Garamond" panose="02020404030301010803" pitchFamily="18" charset="0"/>
              </a:rPr>
              <a:t> is the amount equal to the sum of the values of each item of property, and each service, advantage and benefit that both is a constituent of the person’s wealth and was </a:t>
            </a:r>
            <a:r>
              <a:rPr lang="en-US" sz="2400" b="1" dirty="0">
                <a:latin typeface="Garamond" panose="02020404030301010803" pitchFamily="18" charset="0"/>
              </a:rPr>
              <a:t>lawfully acquired</a:t>
            </a:r>
            <a:r>
              <a:rPr lang="en-US" sz="2400" dirty="0">
                <a:latin typeface="Garamond" panose="02020404030301010803" pitchFamily="18" charset="0"/>
              </a:rPr>
              <a:t> – CPCA s 144(3).</a:t>
            </a:r>
          </a:p>
        </p:txBody>
      </p:sp>
      <p:sp>
        <p:nvSpPr>
          <p:cNvPr id="5" name="TextBox 4"/>
          <p:cNvSpPr txBox="1"/>
          <p:nvPr/>
        </p:nvSpPr>
        <p:spPr>
          <a:xfrm>
            <a:off x="1337486" y="541993"/>
            <a:ext cx="9875521" cy="572464"/>
          </a:xfrm>
          <a:prstGeom prst="rect">
            <a:avLst/>
          </a:prstGeom>
          <a:noFill/>
        </p:spPr>
        <p:txBody>
          <a:bodyPr wrap="square" rtlCol="0">
            <a:spAutoFit/>
          </a:bodyPr>
          <a:lstStyle/>
          <a:p>
            <a:r>
              <a:rPr lang="en-US" sz="3120" b="1" dirty="0" smtClean="0">
                <a:solidFill>
                  <a:srgbClr val="0070C0"/>
                </a:solidFill>
                <a:effectLst>
                  <a:outerShdw blurRad="38100" dist="38100" dir="2700000" algn="tl">
                    <a:srgbClr val="000000">
                      <a:alpha val="43137"/>
                    </a:srgbClr>
                  </a:outerShdw>
                </a:effectLst>
                <a:latin typeface="Garamond" panose="02020404030301010803" pitchFamily="18" charset="0"/>
              </a:rPr>
              <a:t>The Problem of Unexplained Wealth In Nigeria</a:t>
            </a:r>
            <a:endParaRPr lang="en-US" sz="312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19343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72464"/>
          </a:xfrm>
          <a:prstGeom prst="rect">
            <a:avLst/>
          </a:prstGeom>
          <a:noFill/>
        </p:spPr>
        <p:txBody>
          <a:bodyPr wrap="square" rtlCol="0">
            <a:spAutoFit/>
          </a:bodyPr>
          <a:lstStyle/>
          <a:p>
            <a:pPr algn="ctr"/>
            <a:r>
              <a:rPr lang="en-US" sz="3120" b="1" dirty="0" smtClean="0">
                <a:solidFill>
                  <a:srgbClr val="0070C0"/>
                </a:solidFill>
                <a:effectLst>
                  <a:outerShdw blurRad="38100" dist="38100" dir="2700000" algn="tl">
                    <a:srgbClr val="000000">
                      <a:alpha val="43137"/>
                    </a:srgbClr>
                  </a:outerShdw>
                </a:effectLst>
                <a:latin typeface="Garamond" panose="02020404030301010803" pitchFamily="18" charset="0"/>
              </a:rPr>
              <a:t>The Problem of Unexplained Wealth</a:t>
            </a:r>
            <a:endParaRPr lang="en-US" sz="312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94823" y="1721843"/>
            <a:ext cx="10220180" cy="3263201"/>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en-US" sz="2800" dirty="0">
                <a:latin typeface="Garamond" panose="02020404030301010803" pitchFamily="18" charset="0"/>
              </a:rPr>
              <a:t>In countries with a history of colonization, unexplained wealth has historical precedent in the unquestioned exploitation of imperial states.</a:t>
            </a:r>
          </a:p>
          <a:p>
            <a:pPr marL="342900" indent="-342900" algn="just">
              <a:lnSpc>
                <a:spcPct val="150000"/>
              </a:lnSpc>
              <a:buFont typeface="Arial" panose="020B0604020202020204" pitchFamily="34" charset="0"/>
              <a:buChar char="•"/>
            </a:pPr>
            <a:r>
              <a:rPr lang="en-US" sz="2800" dirty="0">
                <a:latin typeface="Garamond" panose="02020404030301010803" pitchFamily="18" charset="0"/>
              </a:rPr>
              <a:t>While colonial regimes might have been internally accountable, they were unaccountable to the people of the colonies.</a:t>
            </a:r>
          </a:p>
        </p:txBody>
      </p:sp>
    </p:spTree>
    <p:extLst>
      <p:ext uri="{BB962C8B-B14F-4D97-AF65-F5344CB8AC3E}">
        <p14:creationId xmlns:p14="http://schemas.microsoft.com/office/powerpoint/2010/main" val="1267941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72464"/>
          </a:xfrm>
          <a:prstGeom prst="rect">
            <a:avLst/>
          </a:prstGeom>
          <a:noFill/>
        </p:spPr>
        <p:txBody>
          <a:bodyPr wrap="square" rtlCol="0">
            <a:spAutoFit/>
          </a:bodyPr>
          <a:lstStyle/>
          <a:p>
            <a:pPr algn="ctr"/>
            <a:r>
              <a:rPr lang="en-US" sz="3120" b="1" dirty="0" smtClean="0">
                <a:solidFill>
                  <a:srgbClr val="0070C0"/>
                </a:solidFill>
                <a:effectLst>
                  <a:outerShdw blurRad="38100" dist="38100" dir="2700000" algn="tl">
                    <a:srgbClr val="000000">
                      <a:alpha val="43137"/>
                    </a:srgbClr>
                  </a:outerShdw>
                </a:effectLst>
                <a:latin typeface="Garamond" panose="02020404030301010803" pitchFamily="18" charset="0"/>
              </a:rPr>
              <a:t>The Problem of Unexplained Wealth</a:t>
            </a:r>
            <a:endParaRPr lang="en-US" sz="312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 name="Picture 3" descr="In Nigeria, It’s Still a Man’s World - ORDER PAP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24" y="2573426"/>
            <a:ext cx="3804138" cy="3048139"/>
          </a:xfrm>
          <a:prstGeom prst="rect">
            <a:avLst/>
          </a:prstGeom>
        </p:spPr>
      </p:pic>
      <p:sp>
        <p:nvSpPr>
          <p:cNvPr id="2" name="Rectangle 1"/>
          <p:cNvSpPr/>
          <p:nvPr/>
        </p:nvSpPr>
        <p:spPr>
          <a:xfrm>
            <a:off x="5377375" y="2573426"/>
            <a:ext cx="5943600" cy="3416320"/>
          </a:xfrm>
          <a:prstGeom prst="rect">
            <a:avLst/>
          </a:prstGeom>
          <a:solidFill>
            <a:schemeClr val="bg1">
              <a:lumMod val="95000"/>
            </a:schemeClr>
          </a:solidFill>
        </p:spPr>
        <p:txBody>
          <a:bodyPr>
            <a:spAutoFit/>
          </a:bodyPr>
          <a:lstStyle/>
          <a:p>
            <a:pPr marL="285750" indent="-285750" algn="just">
              <a:lnSpc>
                <a:spcPct val="150000"/>
              </a:lnSpc>
              <a:buFont typeface="Arial" panose="020B0604020202020204" pitchFamily="34" charset="0"/>
              <a:buChar char="•"/>
            </a:pPr>
            <a:r>
              <a:rPr lang="en-US" dirty="0" smtClean="0">
                <a:latin typeface="Garamond" panose="02020404030301010803" pitchFamily="18" charset="0"/>
              </a:rPr>
              <a:t>Results </a:t>
            </a:r>
            <a:r>
              <a:rPr lang="en-US" dirty="0">
                <a:latin typeface="Garamond" panose="02020404030301010803" pitchFamily="18" charset="0"/>
              </a:rPr>
              <a:t>of a PwC study show that corruption could cost up to 37% of Gross Domestic Products (GDP) by 2030. This cost is equated to around $1,000 per person in 2014 and nearly $2,000 per person by 2030 – </a:t>
            </a:r>
            <a:r>
              <a:rPr lang="en-US" dirty="0" err="1">
                <a:latin typeface="Garamond" panose="02020404030301010803" pitchFamily="18" charset="0"/>
              </a:rPr>
              <a:t>Uyi</a:t>
            </a:r>
            <a:r>
              <a:rPr lang="en-US" dirty="0">
                <a:latin typeface="Garamond" panose="02020404030301010803" pitchFamily="18" charset="0"/>
              </a:rPr>
              <a:t> </a:t>
            </a:r>
            <a:r>
              <a:rPr lang="en-US" dirty="0" err="1">
                <a:latin typeface="Garamond" panose="02020404030301010803" pitchFamily="18" charset="0"/>
              </a:rPr>
              <a:t>Akpata</a:t>
            </a:r>
            <a:r>
              <a:rPr lang="en-US" dirty="0">
                <a:latin typeface="Garamond" panose="02020404030301010803" pitchFamily="18" charset="0"/>
              </a:rPr>
              <a:t> et al, ‘Impact of Corruption on Nigeria’s Economy’ (</a:t>
            </a:r>
            <a:r>
              <a:rPr lang="en-US" dirty="0" err="1">
                <a:latin typeface="Garamond" panose="02020404030301010803" pitchFamily="18" charset="0"/>
              </a:rPr>
              <a:t>PriceWarterhouse</a:t>
            </a:r>
            <a:r>
              <a:rPr lang="en-US" dirty="0">
                <a:latin typeface="Garamond" panose="02020404030301010803" pitchFamily="18" charset="0"/>
              </a:rPr>
              <a:t> Coopers Nigeria 2019</a:t>
            </a:r>
            <a:r>
              <a:rPr lang="en-US" dirty="0" smtClean="0">
                <a:latin typeface="Garamond" panose="02020404030301010803" pitchFamily="18" charset="0"/>
              </a:rPr>
              <a:t>) </a:t>
            </a:r>
          </a:p>
          <a:p>
            <a:pPr>
              <a:lnSpc>
                <a:spcPct val="150000"/>
              </a:lnSpc>
            </a:pPr>
            <a:r>
              <a:rPr lang="en-US" dirty="0" smtClean="0">
                <a:latin typeface="Garamond" panose="02020404030301010803" pitchFamily="18" charset="0"/>
              </a:rPr>
              <a:t> https</a:t>
            </a:r>
            <a:r>
              <a:rPr lang="en-US" dirty="0">
                <a:latin typeface="Garamond" panose="02020404030301010803" pitchFamily="18" charset="0"/>
              </a:rPr>
              <a:t>://www.pwc.com/ng/en/assets/pdf/impact-of-corruption-on-nigerias-economy.pdf&gt; accessed 26 June 2022</a:t>
            </a:r>
            <a:r>
              <a:rPr lang="en-US" dirty="0" smtClean="0">
                <a:latin typeface="Garamond" panose="02020404030301010803" pitchFamily="18" charset="0"/>
              </a:rPr>
              <a:t>.</a:t>
            </a:r>
          </a:p>
        </p:txBody>
      </p:sp>
      <p:sp>
        <p:nvSpPr>
          <p:cNvPr id="3" name="Rectangle 2"/>
          <p:cNvSpPr/>
          <p:nvPr/>
        </p:nvSpPr>
        <p:spPr>
          <a:xfrm>
            <a:off x="872197" y="1473664"/>
            <a:ext cx="10448778" cy="884216"/>
          </a:xfrm>
          <a:prstGeom prst="rect">
            <a:avLst/>
          </a:prstGeom>
        </p:spPr>
        <p:txBody>
          <a:bodyPr wrap="square">
            <a:spAutoFit/>
          </a:bodyPr>
          <a:lstStyle/>
          <a:p>
            <a:pPr algn="just">
              <a:lnSpc>
                <a:spcPct val="150000"/>
              </a:lnSpc>
            </a:pPr>
            <a:r>
              <a:rPr lang="en-US" b="1" dirty="0" smtClean="0">
                <a:latin typeface="Garamond" panose="02020404030301010803" pitchFamily="18" charset="0"/>
              </a:rPr>
              <a:t>Nigeria </a:t>
            </a:r>
            <a:r>
              <a:rPr lang="en-US" b="1" dirty="0">
                <a:latin typeface="Garamond" panose="02020404030301010803" pitchFamily="18" charset="0"/>
              </a:rPr>
              <a:t>has been grappling with the problem of unexplained wealth since independence with very much revenue and potential for progress wasted.</a:t>
            </a:r>
          </a:p>
        </p:txBody>
      </p:sp>
    </p:spTree>
    <p:extLst>
      <p:ext uri="{BB962C8B-B14F-4D97-AF65-F5344CB8AC3E}">
        <p14:creationId xmlns:p14="http://schemas.microsoft.com/office/powerpoint/2010/main" val="116843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87200" cy="6858000"/>
          </a:xfrm>
          <a:prstGeom prst="rect">
            <a:avLst/>
          </a:prstGeom>
          <a:gradFill flip="none" rotWithShape="1">
            <a:gsLst>
              <a:gs pos="0">
                <a:schemeClr val="bg1">
                  <a:lumMod val="50000"/>
                </a:schemeClr>
              </a:gs>
              <a:gs pos="57000">
                <a:schemeClr val="tx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1887200" cy="6858000"/>
          </a:xfrm>
          <a:prstGeom prst="rect">
            <a:avLst/>
          </a:prstGeom>
          <a:solidFill>
            <a:srgbClr val="00206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93EE7E4-CAB7-6004-F9FF-F8C9A8FFA052}"/>
              </a:ext>
            </a:extLst>
          </p:cNvPr>
          <p:cNvSpPr txBox="1">
            <a:spLocks/>
          </p:cNvSpPr>
          <p:nvPr/>
        </p:nvSpPr>
        <p:spPr>
          <a:xfrm>
            <a:off x="580646" y="1306450"/>
            <a:ext cx="10589102" cy="3854195"/>
          </a:xfrm>
          <a:prstGeom prst="rect">
            <a:avLst/>
          </a:prstGeom>
        </p:spPr>
        <p:txBody>
          <a:bodyPr vert="horz" lIns="91440" tIns="45720" rIns="91440" bIns="45720" rtlCol="0" anchor="ctr">
            <a:noAutofit/>
          </a:bodyPr>
          <a:lstStyle>
            <a:lvl1pPr algn="l" defTabSz="891540" rtl="0" eaLnBrk="1" latinLnBrk="0" hangingPunct="1">
              <a:lnSpc>
                <a:spcPct val="90000"/>
              </a:lnSpc>
              <a:spcBef>
                <a:spcPct val="0"/>
              </a:spcBef>
              <a:buNone/>
              <a:defRPr sz="4290" kern="1200">
                <a:solidFill>
                  <a:schemeClr val="tx1"/>
                </a:solidFill>
                <a:latin typeface="+mj-lt"/>
                <a:ea typeface="+mj-ea"/>
                <a:cs typeface="+mj-cs"/>
              </a:defRPr>
            </a:lvl1pPr>
          </a:lstStyle>
          <a:p>
            <a:pPr>
              <a:lnSpc>
                <a:spcPct val="150000"/>
              </a:lnSpc>
            </a:pPr>
            <a:r>
              <a:rPr lang="en-US" sz="6000" b="1" dirty="0" smtClean="0">
                <a:solidFill>
                  <a:schemeClr val="bg1"/>
                </a:solidFill>
                <a:effectLst>
                  <a:outerShdw blurRad="38100" dist="38100" dir="2700000" algn="tl">
                    <a:srgbClr val="000000">
                      <a:alpha val="43137"/>
                    </a:srgbClr>
                  </a:outerShdw>
                </a:effectLst>
                <a:latin typeface="Garamond" panose="02020404030301010803" pitchFamily="18" charset="0"/>
              </a:rPr>
              <a:t>Public Procurement and Unexplained Wealth in Nigeria</a:t>
            </a:r>
            <a:endParaRPr lang="en-NG" sz="6000" b="1"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3004690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Public Procurement and Unexplained Wealth in Nigeria</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005838" y="2235801"/>
            <a:ext cx="9875521" cy="3970318"/>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2100" dirty="0">
                <a:latin typeface="Garamond" panose="02020404030301010803" pitchFamily="18" charset="0"/>
              </a:rPr>
              <a:t>T</a:t>
            </a:r>
            <a:r>
              <a:rPr lang="en-US" sz="2100" dirty="0" smtClean="0">
                <a:latin typeface="Garamond" panose="02020404030301010803" pitchFamily="18" charset="0"/>
              </a:rPr>
              <a:t>he </a:t>
            </a:r>
            <a:r>
              <a:rPr lang="en-US" sz="2100" dirty="0">
                <a:latin typeface="Garamond" panose="02020404030301010803" pitchFamily="18" charset="0"/>
              </a:rPr>
              <a:t>cost of contract/project in Nigeria is </a:t>
            </a:r>
            <a:r>
              <a:rPr lang="en-US" sz="2100" dirty="0" smtClean="0">
                <a:latin typeface="Garamond" panose="02020404030301010803" pitchFamily="18" charset="0"/>
              </a:rPr>
              <a:t>about 35</a:t>
            </a:r>
            <a:r>
              <a:rPr lang="en-US" sz="2100" dirty="0">
                <a:latin typeface="Garamond" panose="02020404030301010803" pitchFamily="18" charset="0"/>
              </a:rPr>
              <a:t>% higher than what obtains in other West African </a:t>
            </a:r>
            <a:r>
              <a:rPr lang="en-US" sz="2100" dirty="0" smtClean="0">
                <a:latin typeface="Garamond" panose="02020404030301010803" pitchFamily="18" charset="0"/>
              </a:rPr>
              <a:t>countries</a:t>
            </a:r>
            <a:r>
              <a:rPr lang="en-US" sz="2100" dirty="0">
                <a:latin typeface="Garamond" panose="02020404030301010803" pitchFamily="18" charset="0"/>
              </a:rPr>
              <a:t> </a:t>
            </a:r>
            <a:r>
              <a:rPr lang="en-US" sz="2100" dirty="0" smtClean="0">
                <a:latin typeface="Garamond" panose="02020404030301010803" pitchFamily="18" charset="0"/>
              </a:rPr>
              <a:t>– </a:t>
            </a:r>
            <a:r>
              <a:rPr lang="en-US" sz="2100" dirty="0" err="1" smtClean="0">
                <a:latin typeface="Garamond" panose="02020404030301010803" pitchFamily="18" charset="0"/>
              </a:rPr>
              <a:t>Rasheedat</a:t>
            </a:r>
            <a:r>
              <a:rPr lang="en-US" sz="2100" dirty="0" smtClean="0">
                <a:latin typeface="Garamond" panose="02020404030301010803" pitchFamily="18" charset="0"/>
              </a:rPr>
              <a:t> </a:t>
            </a:r>
            <a:r>
              <a:rPr lang="en-US" sz="2100" dirty="0" err="1" smtClean="0">
                <a:latin typeface="Garamond" panose="02020404030301010803" pitchFamily="18" charset="0"/>
              </a:rPr>
              <a:t>Okoduwa</a:t>
            </a:r>
            <a:r>
              <a:rPr lang="en-US" sz="2100" dirty="0" smtClean="0">
                <a:latin typeface="Garamond" panose="02020404030301010803" pitchFamily="18" charset="0"/>
              </a:rPr>
              <a:t> ‘Aspect of Corrupt Practices in Public Sector Procurement’ (2011).</a:t>
            </a:r>
            <a:endParaRPr lang="en-US" sz="2100" dirty="0">
              <a:latin typeface="Garamond" panose="02020404030301010803" pitchFamily="18" charset="0"/>
            </a:endParaRPr>
          </a:p>
          <a:p>
            <a:pPr marL="285750" indent="-285750" algn="just">
              <a:lnSpc>
                <a:spcPct val="150000"/>
              </a:lnSpc>
              <a:buFont typeface="Arial" panose="020B0604020202020204" pitchFamily="34" charset="0"/>
              <a:buChar char="•"/>
            </a:pPr>
            <a:r>
              <a:rPr lang="en-US" sz="2100" dirty="0">
                <a:latin typeface="Garamond" panose="02020404030301010803" pitchFamily="18" charset="0"/>
              </a:rPr>
              <a:t>A World Bank Country Assessment survey conducted in 2000 suggested that ₦60 out of every ₦100 spent by the government was lost to procurement fraud. This survey inspired the Public Procurement Act of 2007.</a:t>
            </a:r>
          </a:p>
          <a:p>
            <a:pPr marL="285750" indent="-285750" algn="just">
              <a:lnSpc>
                <a:spcPct val="150000"/>
              </a:lnSpc>
              <a:buFont typeface="Arial" panose="020B0604020202020204" pitchFamily="34" charset="0"/>
              <a:buChar char="•"/>
            </a:pPr>
            <a:r>
              <a:rPr lang="en-US" sz="2100" dirty="0">
                <a:latin typeface="Garamond" panose="02020404030301010803" pitchFamily="18" charset="0"/>
              </a:rPr>
              <a:t>The Independent Corrupt Practices Commission </a:t>
            </a:r>
            <a:r>
              <a:rPr lang="en-US" sz="2100" dirty="0" smtClean="0">
                <a:latin typeface="Garamond" panose="02020404030301010803" pitchFamily="18" charset="0"/>
              </a:rPr>
              <a:t>announced </a:t>
            </a:r>
            <a:r>
              <a:rPr lang="en-US" sz="2100" dirty="0">
                <a:latin typeface="Garamond" panose="02020404030301010803" pitchFamily="18" charset="0"/>
              </a:rPr>
              <a:t>in 2016 that 60% of corruption cases in Nigeria were procurement related.</a:t>
            </a:r>
          </a:p>
        </p:txBody>
      </p:sp>
      <p:sp>
        <p:nvSpPr>
          <p:cNvPr id="3" name="Rectangle 2"/>
          <p:cNvSpPr/>
          <p:nvPr/>
        </p:nvSpPr>
        <p:spPr>
          <a:xfrm>
            <a:off x="872197" y="1473664"/>
            <a:ext cx="10448778" cy="510589"/>
          </a:xfrm>
          <a:prstGeom prst="rect">
            <a:avLst/>
          </a:prstGeom>
        </p:spPr>
        <p:txBody>
          <a:bodyPr wrap="square">
            <a:spAutoFit/>
          </a:bodyPr>
          <a:lstStyle/>
          <a:p>
            <a:pPr algn="ctr">
              <a:lnSpc>
                <a:spcPct val="150000"/>
              </a:lnSpc>
            </a:pPr>
            <a:r>
              <a:rPr lang="en-US" sz="2000" b="1" dirty="0" smtClean="0">
                <a:latin typeface="Garamond" panose="02020404030301010803" pitchFamily="18" charset="0"/>
              </a:rPr>
              <a:t>Much Unexplained Wealth in Nigeria originates from Procurement Crime   </a:t>
            </a:r>
            <a:endParaRPr lang="en-US" sz="2000" b="1" dirty="0">
              <a:latin typeface="Garamond" panose="02020404030301010803" pitchFamily="18" charset="0"/>
            </a:endParaRPr>
          </a:p>
        </p:txBody>
      </p:sp>
    </p:spTree>
    <p:extLst>
      <p:ext uri="{BB962C8B-B14F-4D97-AF65-F5344CB8AC3E}">
        <p14:creationId xmlns:p14="http://schemas.microsoft.com/office/powerpoint/2010/main" val="319966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5839" y="520328"/>
            <a:ext cx="9875521" cy="584775"/>
          </a:xfrm>
          <a:prstGeom prst="rect">
            <a:avLst/>
          </a:prstGeom>
          <a:noFill/>
        </p:spPr>
        <p:txBody>
          <a:bodyPr wrap="square" rtlCol="0">
            <a:spAutoFit/>
          </a:bodyPr>
          <a:lstStyle/>
          <a:p>
            <a:pPr algn="ctr"/>
            <a:r>
              <a:rPr lang="en-US" sz="3200" b="1" dirty="0" smtClean="0">
                <a:solidFill>
                  <a:srgbClr val="0070C0"/>
                </a:solidFill>
                <a:effectLst>
                  <a:outerShdw blurRad="38100" dist="38100" dir="2700000" algn="tl">
                    <a:srgbClr val="000000">
                      <a:alpha val="43137"/>
                    </a:srgbClr>
                  </a:outerShdw>
                </a:effectLst>
                <a:latin typeface="Garamond" panose="02020404030301010803" pitchFamily="18" charset="0"/>
              </a:rPr>
              <a:t>Types of Procurement Crime in Nigeria</a:t>
            </a:r>
            <a:endParaRPr lang="en-US" sz="3200" b="1" dirty="0">
              <a:solidFill>
                <a:srgbClr val="0070C0"/>
              </a:solidFill>
              <a:effectLst>
                <a:outerShdw blurRad="38100" dist="38100" dir="2700000" algn="tl">
                  <a:srgbClr val="000000">
                    <a:alpha val="43137"/>
                  </a:srgbClr>
                </a:outerShdw>
              </a:effectLst>
              <a:latin typeface="Garamond" panose="02020404030301010803" pitchFamily="18" charset="0"/>
            </a:endParaRPr>
          </a:p>
        </p:txBody>
      </p:sp>
      <p:cxnSp>
        <p:nvCxnSpPr>
          <p:cNvPr id="6" name="Straight Arrow Connector 5"/>
          <p:cNvCxnSpPr/>
          <p:nvPr/>
        </p:nvCxnSpPr>
        <p:spPr>
          <a:xfrm flipV="1">
            <a:off x="0" y="1331703"/>
            <a:ext cx="11887200" cy="0"/>
          </a:xfrm>
          <a:prstGeom prst="straightConnector1">
            <a:avLst/>
          </a:prstGeom>
          <a:ln w="76200">
            <a:solidFill>
              <a:srgbClr val="0402C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89318" y="2235801"/>
            <a:ext cx="10663310" cy="3970318"/>
          </a:xfrm>
          <a:prstGeom prst="rect">
            <a:avLst/>
          </a:prstGeom>
          <a:solidFill>
            <a:schemeClr val="bg1">
              <a:lumMod val="95000"/>
            </a:schemeClr>
          </a:solidFill>
        </p:spPr>
        <p:txBody>
          <a:bodyPr wrap="square">
            <a:spAutoFit/>
          </a:bodyPr>
          <a:lstStyle/>
          <a:p>
            <a:pPr marL="285750" indent="-285750" algn="just">
              <a:lnSpc>
                <a:spcPct val="150000"/>
              </a:lnSpc>
              <a:buFont typeface="Arial" panose="020B0604020202020204" pitchFamily="34" charset="0"/>
              <a:buChar char="•"/>
            </a:pPr>
            <a:r>
              <a:rPr lang="en-US" sz="2100" dirty="0">
                <a:latin typeface="Garamond" panose="02020404030301010803" pitchFamily="18" charset="0"/>
              </a:rPr>
              <a:t>Collusion to inflate </a:t>
            </a:r>
            <a:r>
              <a:rPr lang="en-US" sz="2100" dirty="0" smtClean="0">
                <a:latin typeface="Garamond" panose="02020404030301010803" pitchFamily="18" charset="0"/>
              </a:rPr>
              <a:t>prices </a:t>
            </a:r>
          </a:p>
          <a:p>
            <a:pPr marL="285750" indent="-285750" algn="just">
              <a:lnSpc>
                <a:spcPct val="150000"/>
              </a:lnSpc>
              <a:buFont typeface="Arial" panose="020B0604020202020204" pitchFamily="34" charset="0"/>
              <a:buChar char="•"/>
            </a:pPr>
            <a:r>
              <a:rPr lang="en-US" sz="2100" dirty="0" smtClean="0">
                <a:latin typeface="Garamond" panose="02020404030301010803" pitchFamily="18" charset="0"/>
              </a:rPr>
              <a:t>Unlawful influence</a:t>
            </a:r>
          </a:p>
          <a:p>
            <a:pPr marL="285750" indent="-285750" algn="just">
              <a:lnSpc>
                <a:spcPct val="150000"/>
              </a:lnSpc>
              <a:buFont typeface="Arial" panose="020B0604020202020204" pitchFamily="34" charset="0"/>
              <a:buChar char="•"/>
            </a:pPr>
            <a:r>
              <a:rPr lang="en-US" sz="2100" dirty="0" smtClean="0">
                <a:latin typeface="Garamond" panose="02020404030301010803" pitchFamily="18" charset="0"/>
              </a:rPr>
              <a:t>Bribery</a:t>
            </a:r>
          </a:p>
          <a:p>
            <a:pPr marL="285750" indent="-285750" algn="just">
              <a:lnSpc>
                <a:spcPct val="150000"/>
              </a:lnSpc>
              <a:buFont typeface="Arial" panose="020B0604020202020204" pitchFamily="34" charset="0"/>
              <a:buChar char="•"/>
            </a:pPr>
            <a:r>
              <a:rPr lang="en-US" sz="2100" dirty="0">
                <a:latin typeface="Garamond" panose="02020404030301010803" pitchFamily="18" charset="0"/>
              </a:rPr>
              <a:t>B</a:t>
            </a:r>
            <a:r>
              <a:rPr lang="en-US" sz="2100" dirty="0" smtClean="0">
                <a:latin typeface="Garamond" panose="02020404030301010803" pitchFamily="18" charset="0"/>
              </a:rPr>
              <a:t>id rigging </a:t>
            </a:r>
          </a:p>
          <a:p>
            <a:pPr marL="285750" indent="-285750" algn="just">
              <a:lnSpc>
                <a:spcPct val="150000"/>
              </a:lnSpc>
              <a:buFont typeface="Arial" panose="020B0604020202020204" pitchFamily="34" charset="0"/>
              <a:buChar char="•"/>
            </a:pPr>
            <a:r>
              <a:rPr lang="en-US" sz="2100" dirty="0" smtClean="0">
                <a:latin typeface="Garamond" panose="02020404030301010803" pitchFamily="18" charset="0"/>
              </a:rPr>
              <a:t>Splitting </a:t>
            </a:r>
            <a:r>
              <a:rPr lang="en-US" sz="2100" dirty="0">
                <a:latin typeface="Garamond" panose="02020404030301010803" pitchFamily="18" charset="0"/>
              </a:rPr>
              <a:t>of </a:t>
            </a:r>
            <a:r>
              <a:rPr lang="en-US" sz="2100" dirty="0" smtClean="0">
                <a:latin typeface="Garamond" panose="02020404030301010803" pitchFamily="18" charset="0"/>
              </a:rPr>
              <a:t>tenders</a:t>
            </a:r>
          </a:p>
          <a:p>
            <a:pPr marL="285750" indent="-285750" algn="just">
              <a:lnSpc>
                <a:spcPct val="150000"/>
              </a:lnSpc>
              <a:buFont typeface="Arial" panose="020B0604020202020204" pitchFamily="34" charset="0"/>
              <a:buChar char="•"/>
            </a:pPr>
            <a:r>
              <a:rPr lang="en-US" sz="2100" dirty="0">
                <a:latin typeface="Garamond" panose="02020404030301010803" pitchFamily="18" charset="0"/>
              </a:rPr>
              <a:t>P</a:t>
            </a:r>
            <a:r>
              <a:rPr lang="en-US" sz="2100" dirty="0" smtClean="0">
                <a:latin typeface="Garamond" panose="02020404030301010803" pitchFamily="18" charset="0"/>
              </a:rPr>
              <a:t>rocurement </a:t>
            </a:r>
            <a:r>
              <a:rPr lang="en-US" sz="2100" dirty="0">
                <a:latin typeface="Garamond" panose="02020404030301010803" pitchFamily="18" charset="0"/>
              </a:rPr>
              <a:t>of </a:t>
            </a:r>
            <a:r>
              <a:rPr lang="en-US" sz="2100" dirty="0" smtClean="0">
                <a:latin typeface="Garamond" panose="02020404030301010803" pitchFamily="18" charset="0"/>
              </a:rPr>
              <a:t>forgery</a:t>
            </a:r>
          </a:p>
          <a:p>
            <a:pPr marL="285750" indent="-285750" algn="just">
              <a:lnSpc>
                <a:spcPct val="150000"/>
              </a:lnSpc>
              <a:buFont typeface="Arial" panose="020B0604020202020204" pitchFamily="34" charset="0"/>
              <a:buChar char="•"/>
            </a:pPr>
            <a:r>
              <a:rPr lang="en-US" sz="2100" dirty="0" smtClean="0">
                <a:latin typeface="Garamond" panose="02020404030301010803" pitchFamily="18" charset="0"/>
              </a:rPr>
              <a:t>Forgery</a:t>
            </a:r>
          </a:p>
          <a:p>
            <a:pPr marL="285750" indent="-285750" algn="just">
              <a:lnSpc>
                <a:spcPct val="150000"/>
              </a:lnSpc>
              <a:buFont typeface="Arial" panose="020B0604020202020204" pitchFamily="34" charset="0"/>
              <a:buChar char="•"/>
            </a:pPr>
            <a:r>
              <a:rPr lang="en-US" sz="2100" dirty="0">
                <a:latin typeface="Garamond" panose="02020404030301010803" pitchFamily="18" charset="0"/>
              </a:rPr>
              <a:t>O</a:t>
            </a:r>
            <a:r>
              <a:rPr lang="en-US" sz="2100" dirty="0" smtClean="0">
                <a:latin typeface="Garamond" panose="02020404030301010803" pitchFamily="18" charset="0"/>
              </a:rPr>
              <a:t>bstructing </a:t>
            </a:r>
            <a:r>
              <a:rPr lang="en-US" sz="2100" dirty="0">
                <a:latin typeface="Garamond" panose="02020404030301010803" pitchFamily="18" charset="0"/>
              </a:rPr>
              <a:t>investigation of procurement records – section 58(4) Public Procurement Act.</a:t>
            </a:r>
          </a:p>
        </p:txBody>
      </p:sp>
      <p:sp>
        <p:nvSpPr>
          <p:cNvPr id="10" name="Rectangle 9"/>
          <p:cNvSpPr/>
          <p:nvPr/>
        </p:nvSpPr>
        <p:spPr>
          <a:xfrm>
            <a:off x="689318" y="1558304"/>
            <a:ext cx="10663310" cy="489686"/>
          </a:xfrm>
          <a:prstGeom prst="rect">
            <a:avLst/>
          </a:prstGeom>
        </p:spPr>
        <p:txBody>
          <a:bodyPr wrap="square">
            <a:spAutoFit/>
          </a:bodyPr>
          <a:lstStyle/>
          <a:p>
            <a:pPr algn="ctr">
              <a:lnSpc>
                <a:spcPct val="150000"/>
              </a:lnSpc>
            </a:pPr>
            <a:r>
              <a:rPr lang="en-US" sz="1900" b="1" dirty="0" smtClean="0">
                <a:latin typeface="Garamond" panose="02020404030301010803" pitchFamily="18" charset="0"/>
              </a:rPr>
              <a:t>These are the types of procurement crime according to Section 58(4) of the Public Procurement Act</a:t>
            </a:r>
            <a:endParaRPr lang="en-US" sz="1900" b="1" dirty="0">
              <a:latin typeface="Garamond" panose="02020404030301010803" pitchFamily="18" charset="0"/>
            </a:endParaRPr>
          </a:p>
        </p:txBody>
      </p:sp>
    </p:spTree>
    <p:extLst>
      <p:ext uri="{BB962C8B-B14F-4D97-AF65-F5344CB8AC3E}">
        <p14:creationId xmlns:p14="http://schemas.microsoft.com/office/powerpoint/2010/main" val="21575402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87200" cy="6858000"/>
          </a:xfrm>
          <a:prstGeom prst="rect">
            <a:avLst/>
          </a:prstGeom>
          <a:gradFill flip="none" rotWithShape="1">
            <a:gsLst>
              <a:gs pos="0">
                <a:schemeClr val="bg1">
                  <a:lumMod val="50000"/>
                </a:schemeClr>
              </a:gs>
              <a:gs pos="57000">
                <a:schemeClr val="tx1"/>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1887200" cy="6858000"/>
          </a:xfrm>
          <a:prstGeom prst="rect">
            <a:avLst/>
          </a:prstGeom>
          <a:solidFill>
            <a:srgbClr val="00206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93EE7E4-CAB7-6004-F9FF-F8C9A8FFA052}"/>
              </a:ext>
            </a:extLst>
          </p:cNvPr>
          <p:cNvSpPr txBox="1">
            <a:spLocks/>
          </p:cNvSpPr>
          <p:nvPr/>
        </p:nvSpPr>
        <p:spPr>
          <a:xfrm>
            <a:off x="580646" y="1306450"/>
            <a:ext cx="8675896" cy="3854195"/>
          </a:xfrm>
          <a:prstGeom prst="rect">
            <a:avLst/>
          </a:prstGeom>
        </p:spPr>
        <p:txBody>
          <a:bodyPr vert="horz" lIns="91440" tIns="45720" rIns="91440" bIns="45720" rtlCol="0" anchor="ctr">
            <a:noAutofit/>
          </a:bodyPr>
          <a:lstStyle>
            <a:lvl1pPr algn="l" defTabSz="891540" rtl="0" eaLnBrk="1" latinLnBrk="0" hangingPunct="1">
              <a:lnSpc>
                <a:spcPct val="90000"/>
              </a:lnSpc>
              <a:spcBef>
                <a:spcPct val="0"/>
              </a:spcBef>
              <a:buNone/>
              <a:defRPr sz="4290" kern="1200">
                <a:solidFill>
                  <a:schemeClr val="tx1"/>
                </a:solidFill>
                <a:latin typeface="+mj-lt"/>
                <a:ea typeface="+mj-ea"/>
                <a:cs typeface="+mj-cs"/>
              </a:defRPr>
            </a:lvl1pPr>
          </a:lstStyle>
          <a:p>
            <a:pPr>
              <a:lnSpc>
                <a:spcPct val="150000"/>
              </a:lnSpc>
            </a:pPr>
            <a:r>
              <a:rPr lang="en-US" sz="4800" b="1" dirty="0" smtClean="0">
                <a:solidFill>
                  <a:schemeClr val="bg1"/>
                </a:solidFill>
                <a:effectLst>
                  <a:outerShdw blurRad="38100" dist="38100" dir="2700000" algn="tl">
                    <a:srgbClr val="000000">
                      <a:alpha val="43137"/>
                    </a:srgbClr>
                  </a:outerShdw>
                </a:effectLst>
                <a:latin typeface="Garamond" panose="02020404030301010803" pitchFamily="18" charset="0"/>
              </a:rPr>
              <a:t>Due Process and Accountability Frameworks Governing Public Procurement in Nigeria</a:t>
            </a:r>
            <a:endParaRPr lang="en-NG" sz="4800" b="1"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26636151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_SLIDE_TYPE" val="6"/>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ags/tag4.xml><?xml version="1.0" encoding="utf-8"?>
<p:tagLst xmlns:a="http://schemas.openxmlformats.org/drawingml/2006/main" xmlns:r="http://schemas.openxmlformats.org/officeDocument/2006/relationships" xmlns:p="http://schemas.openxmlformats.org/presentationml/2006/main">
  <p:tag name="MM_SLIDE_TYPE" val="6"/>
</p:tagLst>
</file>

<file path=ppt/tags/tag5.xml><?xml version="1.0" encoding="utf-8"?>
<p:tagLst xmlns:a="http://schemas.openxmlformats.org/drawingml/2006/main" xmlns:r="http://schemas.openxmlformats.org/officeDocument/2006/relationships" xmlns:p="http://schemas.openxmlformats.org/presentationml/2006/main">
  <p:tag name="MM_SLIDE_TYPE" val="6"/>
</p:tagLst>
</file>

<file path=ppt/tags/tag6.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4764</TotalTime>
  <Words>1447</Words>
  <Application>Microsoft Office PowerPoint</Application>
  <PresentationFormat>Custom</PresentationFormat>
  <Paragraphs>141</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Calibri Light</vt:lpstr>
      <vt:lpstr>Courier New</vt:lpstr>
      <vt:lpstr>Garamond</vt:lpstr>
      <vt:lpstr>Wingdings</vt:lpstr>
      <vt:lpstr>1_Office Theme</vt:lpstr>
      <vt:lpstr>Office Theme</vt:lpstr>
      <vt:lpstr>Public Procurement and Unexplained Wealth in Nigeria: An Ecosystem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PROCUREMENT AND UNEXPLAINED WEALTH IN NIGERIA: AN ECOSYSTEM APPROACH</dc:title>
  <dc:creator>Benjamin</dc:creator>
  <cp:lastModifiedBy>Benjamin</cp:lastModifiedBy>
  <cp:revision>109</cp:revision>
  <dcterms:created xsi:type="dcterms:W3CDTF">2022-06-24T11:30:08Z</dcterms:created>
  <dcterms:modified xsi:type="dcterms:W3CDTF">2022-06-28T11:18:39Z</dcterms:modified>
</cp:coreProperties>
</file>